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29.xml"/>
  <Override ContentType="application/vnd.openxmlformats-officedocument.presentationml.slide+xml" PartName="/ppt/slides/slide30.xml"/>
  <Override ContentType="application/vnd.openxmlformats-officedocument.presentationml.slide+xml" PartName="/ppt/slides/slide31.xml"/>
  <Override ContentType="application/vnd.openxmlformats-officedocument.presentationml.slide+xml" PartName="/ppt/slides/slide32.xml"/>
  <Override ContentType="application/vnd.openxmlformats-officedocument.presentationml.slide+xml" PartName="/ppt/slides/slide33.xml"/>
  <Override ContentType="application/vnd.openxmlformats-officedocument.presentationml.slide+xml" PartName="/ppt/slides/slide34.xml"/>
  <Override ContentType="application/vnd.openxmlformats-officedocument.presentationml.slide+xml" PartName="/ppt/slides/slide35.xml"/>
  <Override ContentType="application/vnd.openxmlformats-officedocument.presentationml.slide+xml" PartName="/ppt/slides/slide36.xml"/>
  <Override ContentType="application/vnd.openxmlformats-officedocument.presentationml.slide+xml" PartName="/ppt/slides/slide3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</p:sldIdLst>
  <p:sldSz cx="18288000" cy="10287000"/>
  <p:notesSz cx="6858000" cy="9144000"/>
  <p:embeddedFontLst>
    <p:embeddedFont>
      <p:font typeface="TT Drugs Bold" charset="1" panose="02000803060000020003"/>
      <p:regular r:id="rId43"/>
    </p:embeddedFont>
    <p:embeddedFont>
      <p:font typeface="Forum" charset="1" panose="02000000000000000000"/>
      <p:regular r:id="rId44"/>
    </p:embeddedFont>
    <p:embeddedFont>
      <p:font typeface="TT Drugs" charset="1" panose="02000503060000020003"/>
      <p:regular r:id="rId45"/>
    </p:embeddedFont>
    <p:embeddedFont>
      <p:font typeface="TT Drugs Bold Italics" charset="1" panose="02000803000000090003"/>
      <p:regular r:id="rId4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slides/slide26.xml" Type="http://schemas.openxmlformats.org/officeDocument/2006/relationships/slide"/><Relationship Id="rId32" Target="slides/slide27.xml" Type="http://schemas.openxmlformats.org/officeDocument/2006/relationships/slide"/><Relationship Id="rId33" Target="slides/slide28.xml" Type="http://schemas.openxmlformats.org/officeDocument/2006/relationships/slide"/><Relationship Id="rId34" Target="slides/slide29.xml" Type="http://schemas.openxmlformats.org/officeDocument/2006/relationships/slide"/><Relationship Id="rId35" Target="slides/slide30.xml" Type="http://schemas.openxmlformats.org/officeDocument/2006/relationships/slide"/><Relationship Id="rId36" Target="slides/slide31.xml" Type="http://schemas.openxmlformats.org/officeDocument/2006/relationships/slide"/><Relationship Id="rId37" Target="slides/slide32.xml" Type="http://schemas.openxmlformats.org/officeDocument/2006/relationships/slide"/><Relationship Id="rId38" Target="slides/slide33.xml" Type="http://schemas.openxmlformats.org/officeDocument/2006/relationships/slide"/><Relationship Id="rId39" Target="slides/slide34.xml" Type="http://schemas.openxmlformats.org/officeDocument/2006/relationships/slide"/><Relationship Id="rId4" Target="theme/theme1.xml" Type="http://schemas.openxmlformats.org/officeDocument/2006/relationships/theme"/><Relationship Id="rId40" Target="slides/slide35.xml" Type="http://schemas.openxmlformats.org/officeDocument/2006/relationships/slide"/><Relationship Id="rId41" Target="slides/slide36.xml" Type="http://schemas.openxmlformats.org/officeDocument/2006/relationships/slide"/><Relationship Id="rId42" Target="slides/slide37.xml" Type="http://schemas.openxmlformats.org/officeDocument/2006/relationships/slide"/><Relationship Id="rId43" Target="fonts/font43.fntdata" Type="http://schemas.openxmlformats.org/officeDocument/2006/relationships/font"/><Relationship Id="rId44" Target="fonts/font44.fntdata" Type="http://schemas.openxmlformats.org/officeDocument/2006/relationships/font"/><Relationship Id="rId45" Target="fonts/font45.fntdata" Type="http://schemas.openxmlformats.org/officeDocument/2006/relationships/font"/><Relationship Id="rId46" Target="fonts/font46.fntdata" Type="http://schemas.openxmlformats.org/officeDocument/2006/relationships/font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Relationship Id="rId4" Target="../media/image13.png" Type="http://schemas.openxmlformats.org/officeDocument/2006/relationships/image"/></Relationships>
</file>

<file path=ppt/slides/_rels/slide2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2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png" Type="http://schemas.openxmlformats.org/officeDocument/2006/relationships/image"/></Relationships>
</file>

<file path=ppt/slides/_rels/slide2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3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png" Type="http://schemas.openxmlformats.org/officeDocument/2006/relationships/image"/></Relationships>
</file>

<file path=ppt/slides/_rels/slide3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3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png" Type="http://schemas.openxmlformats.org/officeDocument/2006/relationships/image"/></Relationships>
</file>

<file path=ppt/slides/_rels/slide3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3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png" Type="http://schemas.openxmlformats.org/officeDocument/2006/relationships/image"/></Relationships>
</file>

<file path=ppt/slides/_rels/slide3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3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Relationship Id="rId4" Target="../media/image16.png" Type="http://schemas.openxmlformats.org/officeDocument/2006/relationships/image"/></Relationships>
</file>

<file path=ppt/slides/_rels/slide3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Relationship Id="rId4" Target="../media/image17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D769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8687688">
            <a:off x="10282257" y="5034286"/>
            <a:ext cx="8922358" cy="9404330"/>
          </a:xfrm>
          <a:custGeom>
            <a:avLst/>
            <a:gdLst/>
            <a:ahLst/>
            <a:cxnLst/>
            <a:rect r="r" b="b" t="t" l="l"/>
            <a:pathLst>
              <a:path h="9404330" w="8922358">
                <a:moveTo>
                  <a:pt x="0" y="0"/>
                </a:moveTo>
                <a:lnTo>
                  <a:pt x="8922358" y="0"/>
                </a:lnTo>
                <a:lnTo>
                  <a:pt x="8922358" y="9404330"/>
                </a:lnTo>
                <a:lnTo>
                  <a:pt x="0" y="94043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013544">
            <a:off x="-1834628" y="-2396987"/>
            <a:ext cx="8825308" cy="8229600"/>
          </a:xfrm>
          <a:custGeom>
            <a:avLst/>
            <a:gdLst/>
            <a:ahLst/>
            <a:cxnLst/>
            <a:rect r="r" b="b" t="t" l="l"/>
            <a:pathLst>
              <a:path h="8229600" w="8825308">
                <a:moveTo>
                  <a:pt x="0" y="0"/>
                </a:moveTo>
                <a:lnTo>
                  <a:pt x="8825308" y="0"/>
                </a:lnTo>
                <a:lnTo>
                  <a:pt x="882530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4201985" y="4402702"/>
            <a:ext cx="3727494" cy="1083222"/>
            <a:chOff x="0" y="0"/>
            <a:chExt cx="4969992" cy="1444295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-135180"/>
              <a:ext cx="4969992" cy="10633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196"/>
                </a:lnSpc>
              </a:pPr>
              <a:r>
                <a:rPr lang="en-US" sz="2663" b="true">
                  <a:solidFill>
                    <a:srgbClr val="FFFFFF"/>
                  </a:solidFill>
                  <a:latin typeface="TT Drugs Bold"/>
                  <a:ea typeface="TT Drugs Bold"/>
                  <a:cs typeface="TT Drugs Bold"/>
                  <a:sym typeface="TT Drugs Bold"/>
                </a:rPr>
                <a:t>Tatsiana Sinkevich</a:t>
              </a:r>
            </a:p>
            <a:p>
              <a:pPr algn="ctr">
                <a:lnSpc>
                  <a:spcPts val="3196"/>
                </a:lnSpc>
              </a:pPr>
              <a:r>
                <a:rPr lang="en-US" sz="2663" b="true">
                  <a:solidFill>
                    <a:srgbClr val="FFFFFF"/>
                  </a:solidFill>
                  <a:latin typeface="TT Drugs Bold"/>
                  <a:ea typeface="TT Drugs Bold"/>
                  <a:cs typeface="TT Drugs Bold"/>
                  <a:sym typeface="TT Drugs Bold"/>
                </a:rPr>
                <a:t>Volha Raiko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20861" y="881200"/>
              <a:ext cx="4928270" cy="3505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131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4086015" y="3410735"/>
            <a:ext cx="10115971" cy="3184542"/>
            <a:chOff x="0" y="0"/>
            <a:chExt cx="13487961" cy="4246056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-908645"/>
              <a:ext cx="13487961" cy="53468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46"/>
                </a:lnSpc>
              </a:pPr>
              <a:r>
                <a:rPr lang="en-US" sz="7133">
                  <a:solidFill>
                    <a:srgbClr val="FFFFFF"/>
                  </a:solidFill>
                  <a:latin typeface="Forum"/>
                  <a:ea typeface="Forum"/>
                  <a:cs typeface="Forum"/>
                  <a:sym typeface="Forum"/>
                </a:rPr>
                <a:t>OPTYMALIZACJA WYDAJNOŚCI STRON Z DUŻĄ ILOŚCIĄ MULTIMEDIÓW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3933544"/>
              <a:ext cx="13487961" cy="6980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47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7540618" y="1028700"/>
            <a:ext cx="3363144" cy="575189"/>
            <a:chOff x="0" y="0"/>
            <a:chExt cx="4484191" cy="766919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817217"/>
              <a:ext cx="4484191" cy="48429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80"/>
                </a:lnSpc>
              </a:pPr>
            </a:p>
          </p:txBody>
        </p:sp>
        <p:sp>
          <p:nvSpPr>
            <p:cNvPr name="Freeform 12" id="12"/>
            <p:cNvSpPr/>
            <p:nvPr/>
          </p:nvSpPr>
          <p:spPr>
            <a:xfrm flipH="false" flipV="false" rot="0">
              <a:off x="1825202" y="0"/>
              <a:ext cx="625283" cy="625283"/>
            </a:xfrm>
            <a:custGeom>
              <a:avLst/>
              <a:gdLst/>
              <a:ahLst/>
              <a:cxnLst/>
              <a:rect r="r" b="b" t="t" l="l"/>
              <a:pathLst>
                <a:path h="625283" w="625283">
                  <a:moveTo>
                    <a:pt x="0" y="0"/>
                  </a:moveTo>
                  <a:lnTo>
                    <a:pt x="625283" y="0"/>
                  </a:lnTo>
                  <a:lnTo>
                    <a:pt x="625283" y="625283"/>
                  </a:lnTo>
                  <a:lnTo>
                    <a:pt x="0" y="62528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D769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571200">
            <a:off x="6481955" y="-649127"/>
            <a:ext cx="14343539" cy="13070550"/>
          </a:xfrm>
          <a:custGeom>
            <a:avLst/>
            <a:gdLst/>
            <a:ahLst/>
            <a:cxnLst/>
            <a:rect r="r" b="b" t="t" l="l"/>
            <a:pathLst>
              <a:path h="13070550" w="14343539">
                <a:moveTo>
                  <a:pt x="0" y="0"/>
                </a:moveTo>
                <a:lnTo>
                  <a:pt x="14343538" y="0"/>
                </a:lnTo>
                <a:lnTo>
                  <a:pt x="14343538" y="13070550"/>
                </a:lnTo>
                <a:lnTo>
                  <a:pt x="0" y="130705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621564" y="2375604"/>
            <a:ext cx="6970380" cy="438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519"/>
              </a:lnSpc>
            </a:pPr>
            <a:r>
              <a:rPr lang="en-US" sz="9599">
                <a:solidFill>
                  <a:srgbClr val="FFFFFF"/>
                </a:solidFill>
                <a:latin typeface="Forum"/>
                <a:ea typeface="Forum"/>
                <a:cs typeface="Forum"/>
                <a:sym typeface="Forum"/>
              </a:rPr>
              <a:t>ZROZUMIENIE METRYK WYDAJNOŚCI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F2A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019175"/>
            <a:ext cx="8402807" cy="438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519"/>
              </a:lnSpc>
            </a:pPr>
            <a:r>
              <a:rPr lang="en-US" sz="9599">
                <a:solidFill>
                  <a:srgbClr val="FFFFFF"/>
                </a:solidFill>
                <a:latin typeface="Forum"/>
                <a:ea typeface="Forum"/>
                <a:cs typeface="Forum"/>
                <a:sym typeface="Forum"/>
              </a:rPr>
              <a:t>CZYM SĄ CORE WEB VITALS (CWV)?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-2903874">
            <a:off x="7832327" y="895929"/>
            <a:ext cx="10898092" cy="9522208"/>
          </a:xfrm>
          <a:custGeom>
            <a:avLst/>
            <a:gdLst/>
            <a:ahLst/>
            <a:cxnLst/>
            <a:rect r="r" b="b" t="t" l="l"/>
            <a:pathLst>
              <a:path h="9522208" w="10898092">
                <a:moveTo>
                  <a:pt x="0" y="0"/>
                </a:moveTo>
                <a:lnTo>
                  <a:pt x="10898092" y="0"/>
                </a:lnTo>
                <a:lnTo>
                  <a:pt x="10898092" y="9522208"/>
                </a:lnTo>
                <a:lnTo>
                  <a:pt x="0" y="95222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DCD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3716505">
            <a:off x="-2238628" y="-2235792"/>
            <a:ext cx="7303770" cy="8229600"/>
          </a:xfrm>
          <a:custGeom>
            <a:avLst/>
            <a:gdLst/>
            <a:ahLst/>
            <a:cxnLst/>
            <a:rect r="r" b="b" t="t" l="l"/>
            <a:pathLst>
              <a:path h="8229600" w="7303770">
                <a:moveTo>
                  <a:pt x="0" y="0"/>
                </a:moveTo>
                <a:lnTo>
                  <a:pt x="7303770" y="0"/>
                </a:lnTo>
                <a:lnTo>
                  <a:pt x="730377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6364982">
            <a:off x="-1262337" y="4141016"/>
            <a:ext cx="8597036" cy="10234567"/>
          </a:xfrm>
          <a:custGeom>
            <a:avLst/>
            <a:gdLst/>
            <a:ahLst/>
            <a:cxnLst/>
            <a:rect r="r" b="b" t="t" l="l"/>
            <a:pathLst>
              <a:path h="10234567" w="8597036">
                <a:moveTo>
                  <a:pt x="0" y="0"/>
                </a:moveTo>
                <a:lnTo>
                  <a:pt x="8597036" y="0"/>
                </a:lnTo>
                <a:lnTo>
                  <a:pt x="8597036" y="10234568"/>
                </a:lnTo>
                <a:lnTo>
                  <a:pt x="0" y="1023456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762178" y="1638191"/>
            <a:ext cx="10684680" cy="69915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64"/>
              </a:lnSpc>
            </a:pPr>
            <a:r>
              <a:rPr lang="en-US" sz="5137">
                <a:solidFill>
                  <a:srgbClr val="0F2A37"/>
                </a:solidFill>
                <a:latin typeface="Forum"/>
                <a:ea typeface="Forum"/>
                <a:cs typeface="Forum"/>
                <a:sym typeface="Forum"/>
              </a:rPr>
              <a:t>CORE WEB VITALS (CWV) TO ZBIÓR TRZECH KLUCZOWYCH WSKAŹNIKÓW WYDAJNOŚCI, KTÓRE GOOGLE UZNAJE ZA NAJISTOTNIEJSZE DLA DOŚWIADCZENIA UŻYTKOWNIKA NA STRONIE INTERNETOWEJ. ZOSTAŁY ONE WPROWADZONE W 2020 ROKU JAKO ELEMENT STRATEGII POPRAWY JAKOŚCI STRON W INTERNECIE.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bg>
      <p:bgPr>
        <a:solidFill>
          <a:srgbClr val="DBDCD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32515" y="2457450"/>
            <a:ext cx="16230600" cy="3193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40"/>
              </a:lnSpc>
            </a:pPr>
          </a:p>
          <a:p>
            <a:pPr algn="l" marL="604523" indent="-302261" lvl="1">
              <a:lnSpc>
                <a:spcPts val="3640"/>
              </a:lnSpc>
              <a:buFont typeface="Arial"/>
              <a:buChar char="•"/>
            </a:pPr>
            <a:r>
              <a:rPr lang="en-US" sz="2800">
                <a:solidFill>
                  <a:srgbClr val="0F2A37"/>
                </a:solidFill>
                <a:latin typeface="TT Drugs"/>
                <a:ea typeface="TT Drugs"/>
                <a:cs typeface="TT Drugs"/>
                <a:sym typeface="TT Drugs"/>
              </a:rPr>
              <a:t>Ranking w Google: Google wykorzystuje te metryki do oceny jakości stron internetowych. Dobre wyniki Core Web Vitals mogą poprawić pozycję w wyszukiwarce.</a:t>
            </a:r>
          </a:p>
          <a:p>
            <a:pPr algn="l" marL="604523" indent="-302261" lvl="1">
              <a:lnSpc>
                <a:spcPts val="3640"/>
              </a:lnSpc>
              <a:buFont typeface="Arial"/>
              <a:buChar char="•"/>
            </a:pPr>
            <a:r>
              <a:rPr lang="en-US" sz="2800">
                <a:solidFill>
                  <a:srgbClr val="0F2A37"/>
                </a:solidFill>
                <a:latin typeface="TT Drugs"/>
                <a:ea typeface="TT Drugs"/>
                <a:cs typeface="TT Drugs"/>
                <a:sym typeface="TT Drugs"/>
              </a:rPr>
              <a:t>Doświadczenie użytkownika: Metryki CWV są związane bezpośrednio z wrażeniem użytkownika – jeśli strona jest wolna, ma problemy z interaktywnością lub zmienia układ w trakcie ładowania, użytkownicy mogą szybko opuścić stronę.</a:t>
            </a:r>
          </a:p>
          <a:p>
            <a:pPr algn="l">
              <a:lnSpc>
                <a:spcPts val="3640"/>
              </a:lnSpc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832515" y="1019175"/>
            <a:ext cx="16230600" cy="1466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519"/>
              </a:lnSpc>
            </a:pPr>
            <a:r>
              <a:rPr lang="en-US" sz="9600">
                <a:solidFill>
                  <a:srgbClr val="0F2A37"/>
                </a:solidFill>
                <a:latin typeface="Forum"/>
                <a:ea typeface="Forum"/>
                <a:cs typeface="Forum"/>
                <a:sym typeface="Forum"/>
              </a:rPr>
              <a:t>DLACZEGO SĄ WAŻNE?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48599" y="5930467"/>
            <a:ext cx="16230600" cy="1038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160"/>
              </a:lnSpc>
            </a:pPr>
            <a:r>
              <a:rPr lang="en-US" sz="6800">
                <a:solidFill>
                  <a:srgbClr val="0F2A37"/>
                </a:solidFill>
                <a:latin typeface="TT Drugs"/>
                <a:ea typeface="TT Drugs"/>
                <a:cs typeface="TT Drugs"/>
                <a:sym typeface="TT Drugs"/>
              </a:rPr>
              <a:t>Trzy główne metryki Core Web Vitals: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32515" y="7229244"/>
            <a:ext cx="16230600" cy="1821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23" indent="-302261" lvl="1">
              <a:lnSpc>
                <a:spcPts val="3640"/>
              </a:lnSpc>
              <a:buFont typeface="Arial"/>
              <a:buChar char="•"/>
            </a:pPr>
            <a:r>
              <a:rPr lang="en-US" sz="2800">
                <a:solidFill>
                  <a:srgbClr val="0F2A37"/>
                </a:solidFill>
                <a:latin typeface="TT Drugs"/>
                <a:ea typeface="TT Drugs"/>
                <a:cs typeface="TT Drugs"/>
                <a:sym typeface="TT Drugs"/>
              </a:rPr>
              <a:t>Largest Contentful Paint (LCP) – Jak szybko ładuje się główny element strony.</a:t>
            </a:r>
          </a:p>
          <a:p>
            <a:pPr algn="l" marL="604523" indent="-302261" lvl="1">
              <a:lnSpc>
                <a:spcPts val="3640"/>
              </a:lnSpc>
              <a:buFont typeface="Arial"/>
              <a:buChar char="•"/>
            </a:pPr>
            <a:r>
              <a:rPr lang="en-US" sz="2800">
                <a:solidFill>
                  <a:srgbClr val="0F2A37"/>
                </a:solidFill>
                <a:latin typeface="TT Drugs"/>
                <a:ea typeface="TT Drugs"/>
                <a:cs typeface="TT Drugs"/>
                <a:sym typeface="TT Drugs"/>
              </a:rPr>
              <a:t>First Input Delay (FID) – Jak szybko strona reaguje na pierwszą interakcję użytkownika.</a:t>
            </a:r>
          </a:p>
          <a:p>
            <a:pPr algn="l" marL="604523" indent="-302261" lvl="1">
              <a:lnSpc>
                <a:spcPts val="3640"/>
              </a:lnSpc>
              <a:buFont typeface="Arial"/>
              <a:buChar char="•"/>
            </a:pPr>
            <a:r>
              <a:rPr lang="en-US" sz="2800">
                <a:solidFill>
                  <a:srgbClr val="0F2A37"/>
                </a:solidFill>
                <a:latin typeface="TT Drugs"/>
                <a:ea typeface="TT Drugs"/>
                <a:cs typeface="TT Drugs"/>
                <a:sym typeface="TT Drugs"/>
              </a:rPr>
              <a:t>Cumulative Layout Shift (CLS) – Stabilność wizualna strony podczas ładowania.</a:t>
            </a:r>
          </a:p>
          <a:p>
            <a:pPr algn="l">
              <a:lnSpc>
                <a:spcPts val="3640"/>
              </a:lnSpc>
            </a:pP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F2A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019175"/>
            <a:ext cx="16894804" cy="438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519"/>
              </a:lnSpc>
            </a:pPr>
            <a:r>
              <a:rPr lang="en-US" sz="9599">
                <a:solidFill>
                  <a:srgbClr val="FFFFFF"/>
                </a:solidFill>
                <a:latin typeface="Forum"/>
                <a:ea typeface="Forum"/>
                <a:cs typeface="Forum"/>
                <a:sym typeface="Forum"/>
              </a:rPr>
              <a:t>LARGEST CONTENTFUL PAINT (LCP) → JAK SZYBKO ŁADUJE SIĘ GŁÓWNY ELEMENT STRONY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-2903874">
            <a:off x="1729096" y="2213169"/>
            <a:ext cx="10898092" cy="9522208"/>
          </a:xfrm>
          <a:custGeom>
            <a:avLst/>
            <a:gdLst/>
            <a:ahLst/>
            <a:cxnLst/>
            <a:rect r="r" b="b" t="t" l="l"/>
            <a:pathLst>
              <a:path h="9522208" w="10898092">
                <a:moveTo>
                  <a:pt x="0" y="0"/>
                </a:moveTo>
                <a:lnTo>
                  <a:pt x="10898093" y="0"/>
                </a:lnTo>
                <a:lnTo>
                  <a:pt x="10898093" y="9522209"/>
                </a:lnTo>
                <a:lnTo>
                  <a:pt x="0" y="952220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D769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1743691">
            <a:off x="12650583" y="5606367"/>
            <a:ext cx="6964299" cy="8229600"/>
          </a:xfrm>
          <a:custGeom>
            <a:avLst/>
            <a:gdLst/>
            <a:ahLst/>
            <a:cxnLst/>
            <a:rect r="r" b="b" t="t" l="l"/>
            <a:pathLst>
              <a:path h="8229600" w="6964299">
                <a:moveTo>
                  <a:pt x="0" y="0"/>
                </a:moveTo>
                <a:lnTo>
                  <a:pt x="6964299" y="0"/>
                </a:lnTo>
                <a:lnTo>
                  <a:pt x="696429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901857" y="-2160536"/>
            <a:ext cx="6151626" cy="8229600"/>
          </a:xfrm>
          <a:custGeom>
            <a:avLst/>
            <a:gdLst/>
            <a:ahLst/>
            <a:cxnLst/>
            <a:rect r="r" b="b" t="t" l="l"/>
            <a:pathLst>
              <a:path h="8229600" w="6151626">
                <a:moveTo>
                  <a:pt x="0" y="0"/>
                </a:moveTo>
                <a:lnTo>
                  <a:pt x="6151626" y="0"/>
                </a:lnTo>
                <a:lnTo>
                  <a:pt x="615162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97225" y="258208"/>
            <a:ext cx="4052545" cy="89963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8"/>
              </a:lnSpc>
            </a:pPr>
          </a:p>
          <a:p>
            <a:pPr algn="ctr" marL="566138" indent="-283069" lvl="1">
              <a:lnSpc>
                <a:spcPts val="3408"/>
              </a:lnSpc>
              <a:buFont typeface="Arial"/>
              <a:buChar char="•"/>
            </a:pPr>
            <a:r>
              <a:rPr lang="en-US" sz="2622">
                <a:solidFill>
                  <a:srgbClr val="FFFFFF"/>
                </a:solidFill>
                <a:latin typeface="TT Drugs"/>
                <a:ea typeface="TT Drugs"/>
                <a:cs typeface="TT Drugs"/>
                <a:sym typeface="TT Drugs"/>
              </a:rPr>
              <a:t>CLS mierzy, jak stabilny jest układ strony podczas ładowania. Jeśli elementy strony, takie jak obrazy, teksty czy reklamy, zmieniają swoją pozycję w trakcie ładowania, powoduje to irytację użytkowników.</a:t>
            </a:r>
          </a:p>
          <a:p>
            <a:pPr algn="ctr" marL="566138" indent="-283069" lvl="1">
              <a:lnSpc>
                <a:spcPts val="3408"/>
              </a:lnSpc>
              <a:buFont typeface="Arial"/>
              <a:buChar char="•"/>
            </a:pPr>
            <a:r>
              <a:rPr lang="en-US" sz="2622">
                <a:solidFill>
                  <a:srgbClr val="FFFFFF"/>
                </a:solidFill>
                <a:latin typeface="TT Drugs"/>
                <a:ea typeface="TT Drugs"/>
                <a:cs typeface="TT Drugs"/>
                <a:sym typeface="TT Drugs"/>
              </a:rPr>
              <a:t>Optymalna wartość: CLS &lt; 0,1 – oznacza, że strona jest stabilna, a użytkownik nie doświadcza nieoczekiwanych przesunięć.</a:t>
            </a:r>
          </a:p>
        </p:txBody>
      </p:sp>
      <p:sp>
        <p:nvSpPr>
          <p:cNvPr name="AutoShape 5" id="5"/>
          <p:cNvSpPr/>
          <p:nvPr/>
        </p:nvSpPr>
        <p:spPr>
          <a:xfrm>
            <a:off x="4674928" y="817880"/>
            <a:ext cx="0" cy="8436725"/>
          </a:xfrm>
          <a:prstGeom prst="line">
            <a:avLst/>
          </a:prstGeom>
          <a:ln cap="rnd" w="95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4674928" y="779780"/>
            <a:ext cx="13345357" cy="85294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39"/>
              </a:lnSpc>
            </a:pPr>
            <a:r>
              <a:rPr lang="en-US" sz="4030" b="true">
                <a:solidFill>
                  <a:srgbClr val="FFFFFF"/>
                </a:solidFill>
                <a:latin typeface="TT Drugs Bold"/>
                <a:ea typeface="TT Drugs Bold"/>
                <a:cs typeface="TT Drugs Bold"/>
                <a:sym typeface="TT Drugs Bold"/>
              </a:rPr>
              <a:t>Jak poprawić CLS?</a:t>
            </a:r>
          </a:p>
          <a:p>
            <a:pPr algn="ctr">
              <a:lnSpc>
                <a:spcPts val="3963"/>
              </a:lnSpc>
            </a:pPr>
            <a:r>
              <a:rPr lang="en-US" b="true" sz="3048" i="true">
                <a:solidFill>
                  <a:srgbClr val="FFFFFF"/>
                </a:solidFill>
                <a:latin typeface="TT Drugs Bold Italics"/>
                <a:ea typeface="TT Drugs Bold Italics"/>
                <a:cs typeface="TT Drugs Bold Italics"/>
                <a:sym typeface="TT Drugs Bold Italics"/>
              </a:rPr>
              <a:t>Definiowanie wymiarów obrazów i filmów:</a:t>
            </a:r>
          </a:p>
          <a:p>
            <a:pPr algn="ctr" marL="658241" indent="-329121" lvl="1">
              <a:lnSpc>
                <a:spcPts val="3963"/>
              </a:lnSpc>
              <a:buFont typeface="Arial"/>
              <a:buChar char="•"/>
            </a:pPr>
            <a:r>
              <a:rPr lang="en-US" b="true" sz="3048">
                <a:solidFill>
                  <a:srgbClr val="FFFFFF"/>
                </a:solidFill>
                <a:latin typeface="TT Drugs Bold"/>
                <a:ea typeface="TT Drugs Bold"/>
                <a:cs typeface="TT Drugs Bold"/>
                <a:sym typeface="TT Drugs Bold"/>
              </a:rPr>
              <a:t>Określenie szerokości i wysokości obrazów i filmów w kodzie HTML/CSS zapobiega ich przesuwaniu podczas ładowania strony.</a:t>
            </a:r>
          </a:p>
          <a:p>
            <a:pPr algn="ctr" marL="658241" indent="-329121" lvl="1">
              <a:lnSpc>
                <a:spcPts val="3963"/>
              </a:lnSpc>
              <a:buFont typeface="Arial"/>
              <a:buChar char="•"/>
            </a:pPr>
            <a:r>
              <a:rPr lang="en-US" b="true" sz="3048">
                <a:solidFill>
                  <a:srgbClr val="FFFFFF"/>
                </a:solidFill>
                <a:latin typeface="TT Drugs Bold"/>
                <a:ea typeface="TT Drugs Bold"/>
                <a:cs typeface="TT Drugs Bold"/>
                <a:sym typeface="TT Drugs Bold"/>
              </a:rPr>
              <a:t>Przykład:</a:t>
            </a:r>
          </a:p>
          <a:p>
            <a:pPr algn="ctr">
              <a:lnSpc>
                <a:spcPts val="3963"/>
              </a:lnSpc>
            </a:pPr>
            <a:r>
              <a:rPr lang="en-US" sz="3048" b="true">
                <a:solidFill>
                  <a:srgbClr val="FFFFFF"/>
                </a:solidFill>
                <a:latin typeface="TT Drugs Bold"/>
                <a:ea typeface="TT Drugs Bold"/>
                <a:cs typeface="TT Drugs Bold"/>
                <a:sym typeface="TT Drugs Bold"/>
              </a:rPr>
              <a:t>&lt;img src="image.jpg" width="600" height="400" alt="Defined size image"&gt;</a:t>
            </a:r>
          </a:p>
          <a:p>
            <a:pPr algn="ctr">
              <a:lnSpc>
                <a:spcPts val="3963"/>
              </a:lnSpc>
            </a:pPr>
            <a:r>
              <a:rPr lang="en-US" b="true" sz="3048" i="true">
                <a:solidFill>
                  <a:srgbClr val="FFFFFF"/>
                </a:solidFill>
                <a:latin typeface="TT Drugs Bold Italics"/>
                <a:ea typeface="TT Drugs Bold Italics"/>
                <a:cs typeface="TT Drugs Bold Italics"/>
                <a:sym typeface="TT Drugs Bold Italics"/>
              </a:rPr>
              <a:t>Unikanie dynamicznych zmian układu:</a:t>
            </a:r>
          </a:p>
          <a:p>
            <a:pPr algn="ctr" marL="658241" indent="-329121" lvl="1">
              <a:lnSpc>
                <a:spcPts val="3963"/>
              </a:lnSpc>
              <a:buFont typeface="Arial"/>
              <a:buChar char="•"/>
            </a:pPr>
            <a:r>
              <a:rPr lang="en-US" b="true" sz="3048">
                <a:solidFill>
                  <a:srgbClr val="FFFFFF"/>
                </a:solidFill>
                <a:latin typeface="TT Drugs Bold"/>
                <a:ea typeface="TT Drugs Bold"/>
                <a:cs typeface="TT Drugs Bold"/>
                <a:sym typeface="TT Drugs Bold"/>
              </a:rPr>
              <a:t>Unikaj dodawania nowych elementów do DOM w sposób, który może wpłynąć na układ strony (np. reklamy, które zmieniają pozycję w czasie ładowania).</a:t>
            </a:r>
          </a:p>
          <a:p>
            <a:pPr algn="ctr">
              <a:lnSpc>
                <a:spcPts val="3963"/>
              </a:lnSpc>
            </a:pPr>
            <a:r>
              <a:rPr lang="en-US" b="true" sz="3048" i="true">
                <a:solidFill>
                  <a:srgbClr val="FFFFFF"/>
                </a:solidFill>
                <a:latin typeface="TT Drugs Bold Italics"/>
                <a:ea typeface="TT Drugs Bold Italics"/>
                <a:cs typeface="TT Drugs Bold Italics"/>
                <a:sym typeface="TT Drugs Bold Italics"/>
              </a:rPr>
              <a:t> </a:t>
            </a:r>
            <a:r>
              <a:rPr lang="en-US" b="true" sz="3048" i="true">
                <a:solidFill>
                  <a:srgbClr val="FFFFFF"/>
                </a:solidFill>
                <a:latin typeface="TT Drugs Bold Italics"/>
                <a:ea typeface="TT Drugs Bold Italics"/>
                <a:cs typeface="TT Drugs Bold Italics"/>
                <a:sym typeface="TT Drugs Bold Italics"/>
              </a:rPr>
              <a:t>Korzystanie z CSS zamiast animacji JavaScript:</a:t>
            </a:r>
          </a:p>
          <a:p>
            <a:pPr algn="ctr" marL="658241" indent="-329121" lvl="1">
              <a:lnSpc>
                <a:spcPts val="3963"/>
              </a:lnSpc>
              <a:buFont typeface="Arial"/>
              <a:buChar char="•"/>
            </a:pPr>
            <a:r>
              <a:rPr lang="en-US" b="true" sz="3048">
                <a:solidFill>
                  <a:srgbClr val="FFFFFF"/>
                </a:solidFill>
                <a:latin typeface="TT Drugs Bold"/>
                <a:ea typeface="TT Drugs Bold"/>
                <a:cs typeface="TT Drugs Bold"/>
                <a:sym typeface="TT Drugs Bold"/>
              </a:rPr>
              <a:t>Animacje CSS są bardziej wydajne niż animacje JS, które mogą powodować przesunięcia elementów i wpłynąć na stabilność układu. Animacje JS mogą także obciążać procesor i zwiększać czas renderowania.</a:t>
            </a:r>
          </a:p>
          <a:p>
            <a:pPr algn="ctr">
              <a:lnSpc>
                <a:spcPts val="3573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F2A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019175"/>
            <a:ext cx="8115300" cy="5838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519"/>
              </a:lnSpc>
            </a:pPr>
            <a:r>
              <a:rPr lang="en-US" sz="9599">
                <a:solidFill>
                  <a:srgbClr val="FFFFFF"/>
                </a:solidFill>
                <a:latin typeface="Forum"/>
                <a:ea typeface="Forum"/>
                <a:cs typeface="Forum"/>
                <a:sym typeface="Forum"/>
              </a:rPr>
              <a:t>PODSUMOWANIE WARTOŚCI CWV I ICH OPTYMALIZACJI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-2903874">
            <a:off x="10024909" y="-817754"/>
            <a:ext cx="10898092" cy="9522208"/>
          </a:xfrm>
          <a:custGeom>
            <a:avLst/>
            <a:gdLst/>
            <a:ahLst/>
            <a:cxnLst/>
            <a:rect r="r" b="b" t="t" l="l"/>
            <a:pathLst>
              <a:path h="9522208" w="10898092">
                <a:moveTo>
                  <a:pt x="0" y="0"/>
                </a:moveTo>
                <a:lnTo>
                  <a:pt x="10898092" y="0"/>
                </a:lnTo>
                <a:lnTo>
                  <a:pt x="10898092" y="9522208"/>
                </a:lnTo>
                <a:lnTo>
                  <a:pt x="0" y="95222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DCD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8100000">
            <a:off x="-1401240" y="5766256"/>
            <a:ext cx="7804324" cy="8225902"/>
          </a:xfrm>
          <a:custGeom>
            <a:avLst/>
            <a:gdLst/>
            <a:ahLst/>
            <a:cxnLst/>
            <a:rect r="r" b="b" t="t" l="l"/>
            <a:pathLst>
              <a:path h="8225902" w="7804324">
                <a:moveTo>
                  <a:pt x="7804325" y="0"/>
                </a:moveTo>
                <a:lnTo>
                  <a:pt x="0" y="0"/>
                </a:lnTo>
                <a:lnTo>
                  <a:pt x="0" y="8225902"/>
                </a:lnTo>
                <a:lnTo>
                  <a:pt x="7804325" y="8225902"/>
                </a:lnTo>
                <a:lnTo>
                  <a:pt x="7804325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7914474">
            <a:off x="11962112" y="-2340167"/>
            <a:ext cx="7518607" cy="4680333"/>
          </a:xfrm>
          <a:custGeom>
            <a:avLst/>
            <a:gdLst/>
            <a:ahLst/>
            <a:cxnLst/>
            <a:rect r="r" b="b" t="t" l="l"/>
            <a:pathLst>
              <a:path h="4680333" w="7518607">
                <a:moveTo>
                  <a:pt x="0" y="0"/>
                </a:moveTo>
                <a:lnTo>
                  <a:pt x="7518608" y="0"/>
                </a:lnTo>
                <a:lnTo>
                  <a:pt x="7518608" y="4680334"/>
                </a:lnTo>
                <a:lnTo>
                  <a:pt x="0" y="46803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1720850"/>
            <a:ext cx="15946889" cy="3422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55651" indent="-377825" lvl="1">
              <a:lnSpc>
                <a:spcPts val="4550"/>
              </a:lnSpc>
              <a:buFont typeface="Arial"/>
              <a:buChar char="•"/>
            </a:pPr>
            <a:r>
              <a:rPr lang="en-US" sz="3500">
                <a:solidFill>
                  <a:srgbClr val="0F2A37"/>
                </a:solidFill>
                <a:latin typeface="TT Drugs"/>
                <a:ea typeface="TT Drugs"/>
                <a:cs typeface="TT Drugs"/>
                <a:sym typeface="TT Drugs"/>
              </a:rPr>
              <a:t>LCP &lt; 2,5 s: Optymalizowanie obrazów, eliminacja render-blocking scripts, lazy loading.</a:t>
            </a:r>
          </a:p>
          <a:p>
            <a:pPr algn="l" marL="755651" indent="-377825" lvl="1">
              <a:lnSpc>
                <a:spcPts val="4550"/>
              </a:lnSpc>
              <a:buFont typeface="Arial"/>
              <a:buChar char="•"/>
            </a:pPr>
            <a:r>
              <a:rPr lang="en-US" sz="3500">
                <a:solidFill>
                  <a:srgbClr val="0F2A37"/>
                </a:solidFill>
                <a:latin typeface="TT Drugs"/>
                <a:ea typeface="TT Drugs"/>
                <a:cs typeface="TT Drugs"/>
                <a:sym typeface="TT Drugs"/>
              </a:rPr>
              <a:t>FID &lt; 100 ms: Minimalizacja czasu JavaScript, Web Workers, optymalizacja event handlerów.</a:t>
            </a:r>
          </a:p>
          <a:p>
            <a:pPr algn="l" marL="755651" indent="-377825" lvl="1">
              <a:lnSpc>
                <a:spcPts val="4550"/>
              </a:lnSpc>
              <a:buFont typeface="Arial"/>
              <a:buChar char="•"/>
            </a:pPr>
            <a:r>
              <a:rPr lang="en-US" sz="3500">
                <a:solidFill>
                  <a:srgbClr val="0F2A37"/>
                </a:solidFill>
                <a:latin typeface="TT Drugs"/>
                <a:ea typeface="TT Drugs"/>
                <a:cs typeface="TT Drugs"/>
                <a:sym typeface="TT Drugs"/>
              </a:rPr>
              <a:t>CLS &lt; 0,1: Definiowanie wymiarów obrazów, unikanie dynamicznych zmian układu, animacje CSS zamiast JS.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63513" y="5525497"/>
            <a:ext cx="17105375" cy="9895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09"/>
              </a:lnSpc>
            </a:pPr>
            <a:r>
              <a:rPr lang="en-US" sz="6084" b="true">
                <a:solidFill>
                  <a:srgbClr val="0F2A37"/>
                </a:solidFill>
                <a:latin typeface="TT Drugs Bold"/>
                <a:ea typeface="TT Drugs Bold"/>
                <a:cs typeface="TT Drugs Bold"/>
                <a:sym typeface="TT Drugs Bold"/>
              </a:rPr>
              <a:t>Przykład dobrych praktyk: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32625" y="6925597"/>
            <a:ext cx="17259300" cy="22796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55855" indent="-377927" lvl="1">
              <a:lnSpc>
                <a:spcPts val="4551"/>
              </a:lnSpc>
              <a:buFont typeface="Arial"/>
              <a:buChar char="•"/>
            </a:pPr>
            <a:r>
              <a:rPr lang="en-US" sz="3500">
                <a:solidFill>
                  <a:srgbClr val="0F2A37"/>
                </a:solidFill>
                <a:latin typeface="TT Drugs"/>
                <a:ea typeface="TT Drugs"/>
                <a:cs typeface="TT Drugs"/>
                <a:sym typeface="TT Drugs"/>
              </a:rPr>
              <a:t>Strona, która ładuje obrazy w odpowiednich formatach (np. WebP), używa lazy loading i rozdziela kod JavaScript, osiąga LCP &lt; 2,5 s, FID &lt; 100 ms, i CLS &lt; 0,1, co pozytywnie wpływa na doświadczenie użytkownika i wyniki SEO.</a:t>
            </a:r>
          </a:p>
          <a:p>
            <a:pPr algn="l">
              <a:lnSpc>
                <a:spcPts val="4551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586550" y="491046"/>
            <a:ext cx="17259300" cy="9991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04"/>
              </a:lnSpc>
              <a:spcBef>
                <a:spcPct val="0"/>
              </a:spcBef>
            </a:pPr>
            <a:r>
              <a:rPr lang="en-US" b="true" sz="6080">
                <a:solidFill>
                  <a:srgbClr val="000000"/>
                </a:solidFill>
                <a:latin typeface="TT Drugs Bold"/>
                <a:ea typeface="TT Drugs Bold"/>
                <a:cs typeface="TT Drugs Bold"/>
                <a:sym typeface="TT Drugs Bold"/>
              </a:rPr>
              <a:t>Podsumowanie: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F2A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755028" y="4375676"/>
            <a:ext cx="8825308" cy="8229600"/>
          </a:xfrm>
          <a:custGeom>
            <a:avLst/>
            <a:gdLst/>
            <a:ahLst/>
            <a:cxnLst/>
            <a:rect r="r" b="b" t="t" l="l"/>
            <a:pathLst>
              <a:path h="8229600" w="8825308">
                <a:moveTo>
                  <a:pt x="0" y="0"/>
                </a:moveTo>
                <a:lnTo>
                  <a:pt x="8825308" y="0"/>
                </a:lnTo>
                <a:lnTo>
                  <a:pt x="882530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008142" y="5296576"/>
            <a:ext cx="10535909" cy="11105043"/>
          </a:xfrm>
          <a:custGeom>
            <a:avLst/>
            <a:gdLst/>
            <a:ahLst/>
            <a:cxnLst/>
            <a:rect r="r" b="b" t="t" l="l"/>
            <a:pathLst>
              <a:path h="11105043" w="10535909">
                <a:moveTo>
                  <a:pt x="0" y="0"/>
                </a:moveTo>
                <a:lnTo>
                  <a:pt x="10535909" y="0"/>
                </a:lnTo>
                <a:lnTo>
                  <a:pt x="10535909" y="11105042"/>
                </a:lnTo>
                <a:lnTo>
                  <a:pt x="0" y="111050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303164">
            <a:off x="-843112" y="4566854"/>
            <a:ext cx="8825308" cy="8229600"/>
          </a:xfrm>
          <a:custGeom>
            <a:avLst/>
            <a:gdLst/>
            <a:ahLst/>
            <a:cxnLst/>
            <a:rect r="r" b="b" t="t" l="l"/>
            <a:pathLst>
              <a:path h="8229600" w="8825308">
                <a:moveTo>
                  <a:pt x="0" y="0"/>
                </a:moveTo>
                <a:lnTo>
                  <a:pt x="8825308" y="0"/>
                </a:lnTo>
                <a:lnTo>
                  <a:pt x="882530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440934" y="1212098"/>
            <a:ext cx="13406133" cy="2924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519"/>
              </a:lnSpc>
            </a:pPr>
            <a:r>
              <a:rPr lang="en-US" sz="9599">
                <a:solidFill>
                  <a:srgbClr val="FFFFFF"/>
                </a:solidFill>
                <a:latin typeface="Forum"/>
                <a:ea typeface="Forum"/>
                <a:cs typeface="Forum"/>
                <a:sym typeface="Forum"/>
              </a:rPr>
              <a:t>OPTYMALIZACJA OBRAZÓW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>
  <p:cSld>
    <p:bg>
      <p:bgPr>
        <a:solidFill>
          <a:srgbClr val="3D769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9144000" y="3704683"/>
            <a:ext cx="8093022" cy="28490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89"/>
              </a:lnSpc>
            </a:pPr>
            <a:r>
              <a:rPr lang="en-US" sz="2914">
                <a:solidFill>
                  <a:srgbClr val="FFFFFF"/>
                </a:solidFill>
                <a:latin typeface="TT Drugs"/>
                <a:ea typeface="TT Drugs"/>
                <a:cs typeface="TT Drugs"/>
                <a:sym typeface="TT Drugs"/>
              </a:rPr>
              <a:t>Wybór formatu obrazu jest kluczowy, aby uzyskać najlepszy kompromis między jakością a rozmiarem pliku. Zastosowanie odpowiedniego formatu w zależności od typu obrazu może znacząco wpłynąć na wydajność strony.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1019175"/>
            <a:ext cx="7003384" cy="7296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519"/>
              </a:lnSpc>
            </a:pPr>
            <a:r>
              <a:rPr lang="en-US" sz="9599">
                <a:solidFill>
                  <a:srgbClr val="FFFFFF"/>
                </a:solidFill>
                <a:latin typeface="Forum"/>
                <a:ea typeface="Forum"/>
                <a:cs typeface="Forum"/>
                <a:sym typeface="Forum"/>
              </a:rPr>
              <a:t>WYBÓR ODPOWIEDNIEGO FORMATU OBRAZU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0F2A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8402807" cy="4479547"/>
            <a:chOff x="0" y="0"/>
            <a:chExt cx="11203743" cy="5972729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-9525"/>
              <a:ext cx="11203743" cy="58388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1519"/>
                </a:lnSpc>
              </a:pPr>
              <a:r>
                <a:rPr lang="en-US" sz="9599">
                  <a:solidFill>
                    <a:srgbClr val="FFFFFF"/>
                  </a:solidFill>
                  <a:latin typeface="Forum"/>
                  <a:ea typeface="Forum"/>
                  <a:cs typeface="Forum"/>
                  <a:sym typeface="Forum"/>
                </a:rPr>
                <a:t>DLACZEGO WYDAJNOŚĆ JEST WAŻNA?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5998116"/>
              <a:ext cx="11203743" cy="5907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640"/>
                </a:lnSpc>
              </a:pPr>
            </a:p>
          </p:txBody>
        </p:sp>
      </p:grp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DCD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8100000">
            <a:off x="-1401240" y="5766256"/>
            <a:ext cx="7804324" cy="8225902"/>
          </a:xfrm>
          <a:custGeom>
            <a:avLst/>
            <a:gdLst/>
            <a:ahLst/>
            <a:cxnLst/>
            <a:rect r="r" b="b" t="t" l="l"/>
            <a:pathLst>
              <a:path h="8225902" w="7804324">
                <a:moveTo>
                  <a:pt x="7804325" y="0"/>
                </a:moveTo>
                <a:lnTo>
                  <a:pt x="0" y="0"/>
                </a:lnTo>
                <a:lnTo>
                  <a:pt x="0" y="8225902"/>
                </a:lnTo>
                <a:lnTo>
                  <a:pt x="7804325" y="8225902"/>
                </a:lnTo>
                <a:lnTo>
                  <a:pt x="7804325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7914474">
            <a:off x="11962112" y="-2340167"/>
            <a:ext cx="7518607" cy="4680333"/>
          </a:xfrm>
          <a:custGeom>
            <a:avLst/>
            <a:gdLst/>
            <a:ahLst/>
            <a:cxnLst/>
            <a:rect r="r" b="b" t="t" l="l"/>
            <a:pathLst>
              <a:path h="4680333" w="7518607">
                <a:moveTo>
                  <a:pt x="0" y="0"/>
                </a:moveTo>
                <a:lnTo>
                  <a:pt x="7518608" y="0"/>
                </a:lnTo>
                <a:lnTo>
                  <a:pt x="7518608" y="4680334"/>
                </a:lnTo>
                <a:lnTo>
                  <a:pt x="0" y="46803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63513" y="1399473"/>
            <a:ext cx="15946889" cy="22324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86395" indent="-293198" lvl="1">
              <a:lnSpc>
                <a:spcPts val="3530"/>
              </a:lnSpc>
              <a:buFont typeface="Arial"/>
              <a:buChar char="•"/>
            </a:pPr>
            <a:r>
              <a:rPr lang="en-US" sz="2716">
                <a:solidFill>
                  <a:srgbClr val="0F2A37"/>
                </a:solidFill>
                <a:latin typeface="TT Drugs"/>
                <a:ea typeface="TT Drugs"/>
                <a:cs typeface="TT Drugs"/>
                <a:sym typeface="TT Drugs"/>
              </a:rPr>
              <a:t>JPEG to format kompresji stratnej, który sprawdza się świetnie w przypadku zdjęć o bogatych kolorach i dużych detalach, ponieważ zapewnia dobrą jakość przy stosunkowo małych rozmiarach pliku.</a:t>
            </a:r>
          </a:p>
          <a:p>
            <a:pPr algn="l" marL="586395" indent="-293198" lvl="1">
              <a:lnSpc>
                <a:spcPts val="3530"/>
              </a:lnSpc>
              <a:buFont typeface="Arial"/>
              <a:buChar char="•"/>
            </a:pPr>
            <a:r>
              <a:rPr lang="en-US" sz="2716">
                <a:solidFill>
                  <a:srgbClr val="0F2A37"/>
                </a:solidFill>
                <a:latin typeface="TT Drugs"/>
                <a:ea typeface="TT Drugs"/>
                <a:cs typeface="TT Drugs"/>
                <a:sym typeface="TT Drugs"/>
              </a:rPr>
              <a:t>Zaleta: Szeroka kompatybilność z przeglądarkami.</a:t>
            </a:r>
          </a:p>
          <a:p>
            <a:pPr algn="l" marL="586395" indent="-293198" lvl="1">
              <a:lnSpc>
                <a:spcPts val="3530"/>
              </a:lnSpc>
              <a:buFont typeface="Arial"/>
              <a:buChar char="•"/>
            </a:pPr>
            <a:r>
              <a:rPr lang="en-US" sz="2716">
                <a:solidFill>
                  <a:srgbClr val="0F2A37"/>
                </a:solidFill>
                <a:latin typeface="TT Drugs"/>
                <a:ea typeface="TT Drugs"/>
                <a:cs typeface="TT Drugs"/>
                <a:sym typeface="TT Drugs"/>
              </a:rPr>
              <a:t>Wady: Strata jakości przy kompresji.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09587" y="3870255"/>
            <a:ext cx="17105375" cy="6447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79"/>
              </a:lnSpc>
            </a:pPr>
            <a:r>
              <a:rPr lang="en-US" sz="3984" b="true">
                <a:solidFill>
                  <a:srgbClr val="0F2A37"/>
                </a:solidFill>
                <a:latin typeface="TT Drugs Bold"/>
                <a:ea typeface="TT Drugs Bold"/>
                <a:cs typeface="TT Drugs Bold"/>
                <a:sym typeface="TT Drugs Bold"/>
              </a:rPr>
              <a:t>PNG – najlepszy do przezroczystości: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63513" y="4787671"/>
            <a:ext cx="17259300" cy="14286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5191" indent="-237595" lvl="1">
              <a:lnSpc>
                <a:spcPts val="2861"/>
              </a:lnSpc>
              <a:buFont typeface="Arial"/>
              <a:buChar char="•"/>
            </a:pPr>
            <a:r>
              <a:rPr lang="en-US" sz="2200">
                <a:solidFill>
                  <a:srgbClr val="0F2A37"/>
                </a:solidFill>
                <a:latin typeface="TT Drugs"/>
                <a:ea typeface="TT Drugs"/>
                <a:cs typeface="TT Drugs"/>
                <a:sym typeface="TT Drugs"/>
              </a:rPr>
              <a:t>PNG to format, który obsługuje przezroczystość, co czyni go idealnym wyborem dla grafik, ikon, wykresów oraz obrazów wymagających tła przezroczystego.</a:t>
            </a:r>
          </a:p>
          <a:p>
            <a:pPr algn="l" marL="475191" indent="-237595" lvl="1">
              <a:lnSpc>
                <a:spcPts val="2861"/>
              </a:lnSpc>
              <a:buFont typeface="Arial"/>
              <a:buChar char="•"/>
            </a:pPr>
            <a:r>
              <a:rPr lang="en-US" sz="2200">
                <a:solidFill>
                  <a:srgbClr val="0F2A37"/>
                </a:solidFill>
                <a:latin typeface="TT Drugs"/>
                <a:ea typeface="TT Drugs"/>
                <a:cs typeface="TT Drugs"/>
                <a:sym typeface="TT Drugs"/>
              </a:rPr>
              <a:t>Zaleta: Doskonała jakość przy braku strat.</a:t>
            </a:r>
          </a:p>
          <a:p>
            <a:pPr algn="l" marL="475191" indent="-237595" lvl="1">
              <a:lnSpc>
                <a:spcPts val="2861"/>
              </a:lnSpc>
              <a:buFont typeface="Arial"/>
              <a:buChar char="•"/>
            </a:pPr>
            <a:r>
              <a:rPr lang="en-US" sz="2200">
                <a:solidFill>
                  <a:srgbClr val="0F2A37"/>
                </a:solidFill>
                <a:latin typeface="TT Drugs"/>
                <a:ea typeface="TT Drugs"/>
                <a:cs typeface="TT Drugs"/>
                <a:sym typeface="TT Drugs"/>
              </a:rPr>
              <a:t>Wady: Większy rozmiar pliku w porównaniu do JPEG.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509588" y="6662208"/>
            <a:ext cx="17105375" cy="2596092"/>
            <a:chOff x="0" y="0"/>
            <a:chExt cx="22807166" cy="3461456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1044813"/>
              <a:ext cx="22807166" cy="24166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78932" indent="-239466" lvl="1">
                <a:lnSpc>
                  <a:spcPts val="2883"/>
                </a:lnSpc>
                <a:buFont typeface="Arial"/>
                <a:buChar char="•"/>
              </a:pPr>
              <a:r>
                <a:rPr lang="en-US" sz="2218">
                  <a:solidFill>
                    <a:srgbClr val="000000"/>
                  </a:solidFill>
                  <a:latin typeface="TT Drugs"/>
                  <a:ea typeface="TT Drugs"/>
                  <a:cs typeface="TT Drugs"/>
                  <a:sym typeface="TT Drugs"/>
                </a:rPr>
                <a:t>WebP i AVIF to nowoczesne formaty obrazu, które oferują lepszą kompresję i mniejszy rozmiar pliku przy zachowaniu wysokiej jakości obrazu.</a:t>
              </a:r>
            </a:p>
            <a:p>
              <a:pPr algn="l" marL="478932" indent="-239466" lvl="1">
                <a:lnSpc>
                  <a:spcPts val="2883"/>
                </a:lnSpc>
                <a:buFont typeface="Arial"/>
                <a:buChar char="•"/>
              </a:pPr>
              <a:r>
                <a:rPr lang="en-US" sz="2218">
                  <a:solidFill>
                    <a:srgbClr val="000000"/>
                  </a:solidFill>
                  <a:latin typeface="TT Drugs"/>
                  <a:ea typeface="TT Drugs"/>
                  <a:cs typeface="TT Drugs"/>
                  <a:sym typeface="TT Drugs"/>
                </a:rPr>
                <a:t>Zaleta: Mniejsze pliki przy porównywalnej jakości, lepsza kompresja.</a:t>
              </a:r>
            </a:p>
            <a:p>
              <a:pPr algn="l" marL="478932" indent="-239466" lvl="1">
                <a:lnSpc>
                  <a:spcPts val="2883"/>
                </a:lnSpc>
                <a:buFont typeface="Arial"/>
                <a:buChar char="•"/>
              </a:pPr>
              <a:r>
                <a:rPr lang="en-US" sz="2218">
                  <a:solidFill>
                    <a:srgbClr val="000000"/>
                  </a:solidFill>
                  <a:latin typeface="TT Drugs"/>
                  <a:ea typeface="TT Drugs"/>
                  <a:cs typeface="TT Drugs"/>
                  <a:sym typeface="TT Drugs"/>
                </a:rPr>
                <a:t>Wady: WebP jest szeroko obsługiwany przez nowoczesne przeglądarki, ale starsze mogą mieć problem z obsługą (AVIF jest jeszcze mniej wspierany, ale zyskuje popularność).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-47625"/>
              <a:ext cx="22807166" cy="8329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034"/>
                </a:lnSpc>
              </a:pPr>
              <a:r>
                <a:rPr lang="en-US" sz="3872" b="true">
                  <a:solidFill>
                    <a:srgbClr val="0F2A37"/>
                  </a:solidFill>
                  <a:latin typeface="TT Drugs Bold"/>
                  <a:ea typeface="TT Drugs Bold"/>
                  <a:cs typeface="TT Drugs Bold"/>
                  <a:sym typeface="TT Drugs Bold"/>
                </a:rPr>
                <a:t>WebP &amp; AVIF – nowoczesne formaty o lepszej kompresji:</a:t>
              </a: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509588" y="515635"/>
            <a:ext cx="17259300" cy="636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78"/>
              </a:lnSpc>
              <a:spcBef>
                <a:spcPct val="0"/>
              </a:spcBef>
            </a:pPr>
            <a:r>
              <a:rPr lang="en-US" b="true" sz="3906">
                <a:solidFill>
                  <a:srgbClr val="000000"/>
                </a:solidFill>
                <a:latin typeface="TT Drugs Bold"/>
                <a:ea typeface="TT Drugs Bold"/>
                <a:cs typeface="TT Drugs Bold"/>
                <a:sym typeface="TT Drugs Bold"/>
              </a:rPr>
              <a:t>JPEG – najlepszy do zdjęć: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F2A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755028" y="4375676"/>
            <a:ext cx="8825308" cy="8229600"/>
          </a:xfrm>
          <a:custGeom>
            <a:avLst/>
            <a:gdLst/>
            <a:ahLst/>
            <a:cxnLst/>
            <a:rect r="r" b="b" t="t" l="l"/>
            <a:pathLst>
              <a:path h="8229600" w="8825308">
                <a:moveTo>
                  <a:pt x="0" y="0"/>
                </a:moveTo>
                <a:lnTo>
                  <a:pt x="8825308" y="0"/>
                </a:lnTo>
                <a:lnTo>
                  <a:pt x="882530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008142" y="5296576"/>
            <a:ext cx="10535909" cy="11105043"/>
          </a:xfrm>
          <a:custGeom>
            <a:avLst/>
            <a:gdLst/>
            <a:ahLst/>
            <a:cxnLst/>
            <a:rect r="r" b="b" t="t" l="l"/>
            <a:pathLst>
              <a:path h="11105043" w="10535909">
                <a:moveTo>
                  <a:pt x="0" y="0"/>
                </a:moveTo>
                <a:lnTo>
                  <a:pt x="10535909" y="0"/>
                </a:lnTo>
                <a:lnTo>
                  <a:pt x="10535909" y="11105042"/>
                </a:lnTo>
                <a:lnTo>
                  <a:pt x="0" y="111050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303164">
            <a:off x="-843112" y="4566854"/>
            <a:ext cx="8825308" cy="8229600"/>
          </a:xfrm>
          <a:custGeom>
            <a:avLst/>
            <a:gdLst/>
            <a:ahLst/>
            <a:cxnLst/>
            <a:rect r="r" b="b" t="t" l="l"/>
            <a:pathLst>
              <a:path h="8229600" w="8825308">
                <a:moveTo>
                  <a:pt x="0" y="0"/>
                </a:moveTo>
                <a:lnTo>
                  <a:pt x="8825308" y="0"/>
                </a:lnTo>
                <a:lnTo>
                  <a:pt x="882530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63165" y="1643738"/>
            <a:ext cx="8314094" cy="7296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519"/>
              </a:lnSpc>
            </a:pPr>
            <a:r>
              <a:rPr lang="en-US" sz="9599">
                <a:solidFill>
                  <a:srgbClr val="FFFFFF"/>
                </a:solidFill>
                <a:latin typeface="Forum"/>
                <a:ea typeface="Forum"/>
                <a:cs typeface="Forum"/>
                <a:sym typeface="Forum"/>
              </a:rPr>
              <a:t>PORÓWNANIE: JPEG VS. WEBP VS. AVIF (JAKOŚĆ VS. ROZMIAR PLIKU)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DCD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8100000">
            <a:off x="-2873462" y="5915416"/>
            <a:ext cx="7804324" cy="8225902"/>
          </a:xfrm>
          <a:custGeom>
            <a:avLst/>
            <a:gdLst/>
            <a:ahLst/>
            <a:cxnLst/>
            <a:rect r="r" b="b" t="t" l="l"/>
            <a:pathLst>
              <a:path h="8225902" w="7804324">
                <a:moveTo>
                  <a:pt x="7804324" y="0"/>
                </a:moveTo>
                <a:lnTo>
                  <a:pt x="0" y="0"/>
                </a:lnTo>
                <a:lnTo>
                  <a:pt x="0" y="8225902"/>
                </a:lnTo>
                <a:lnTo>
                  <a:pt x="7804324" y="8225902"/>
                </a:lnTo>
                <a:lnTo>
                  <a:pt x="7804324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7914474">
            <a:off x="11709875" y="-742662"/>
            <a:ext cx="7518607" cy="4680333"/>
          </a:xfrm>
          <a:custGeom>
            <a:avLst/>
            <a:gdLst/>
            <a:ahLst/>
            <a:cxnLst/>
            <a:rect r="r" b="b" t="t" l="l"/>
            <a:pathLst>
              <a:path h="4680333" w="7518607">
                <a:moveTo>
                  <a:pt x="0" y="0"/>
                </a:moveTo>
                <a:lnTo>
                  <a:pt x="7518607" y="0"/>
                </a:lnTo>
                <a:lnTo>
                  <a:pt x="7518607" y="4680333"/>
                </a:lnTo>
                <a:lnTo>
                  <a:pt x="0" y="468033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63513" y="2217868"/>
            <a:ext cx="15946889" cy="39399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67058" indent="-433529" lvl="1">
              <a:lnSpc>
                <a:spcPts val="5220"/>
              </a:lnSpc>
              <a:buFont typeface="Arial"/>
              <a:buChar char="•"/>
            </a:pPr>
            <a:r>
              <a:rPr lang="en-US" sz="4016">
                <a:solidFill>
                  <a:srgbClr val="0F2A37"/>
                </a:solidFill>
                <a:latin typeface="TT Drugs"/>
                <a:ea typeface="TT Drugs"/>
                <a:cs typeface="TT Drugs"/>
                <a:sym typeface="TT Drugs"/>
              </a:rPr>
              <a:t>JPEG: Większy rozmiar pliku, ale szeroka kompatybilność.</a:t>
            </a:r>
          </a:p>
          <a:p>
            <a:pPr algn="l" marL="867058" indent="-433529" lvl="1">
              <a:lnSpc>
                <a:spcPts val="5220"/>
              </a:lnSpc>
              <a:buFont typeface="Arial"/>
              <a:buChar char="•"/>
            </a:pPr>
            <a:r>
              <a:rPr lang="en-US" sz="4016">
                <a:solidFill>
                  <a:srgbClr val="0F2A37"/>
                </a:solidFill>
                <a:latin typeface="TT Drugs"/>
                <a:ea typeface="TT Drugs"/>
                <a:cs typeface="TT Drugs"/>
                <a:sym typeface="TT Drugs"/>
              </a:rPr>
              <a:t>WebP: Mniejszy rozmiar pliku, lepsza jakość przy kompresji, ale nie zawsze wspierany przez starsze przeglądarki.</a:t>
            </a:r>
          </a:p>
          <a:p>
            <a:pPr algn="l" marL="867058" indent="-433529" lvl="1">
              <a:lnSpc>
                <a:spcPts val="5220"/>
              </a:lnSpc>
              <a:buFont typeface="Arial"/>
              <a:buChar char="•"/>
            </a:pPr>
            <a:r>
              <a:rPr lang="en-US" sz="4016">
                <a:solidFill>
                  <a:srgbClr val="0F2A37"/>
                </a:solidFill>
                <a:latin typeface="TT Drugs"/>
                <a:ea typeface="TT Drugs"/>
                <a:cs typeface="TT Drugs"/>
                <a:sym typeface="TT Drugs"/>
              </a:rPr>
              <a:t>AVIF: Jeszcze lepsza kompresja niż WebP, mniejszy rozmiar pliku, ale mniej wspierany przez starsze urządzenia i przeglądarki.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63513" y="6557890"/>
            <a:ext cx="17105375" cy="8472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69"/>
              </a:lnSpc>
            </a:pPr>
            <a:r>
              <a:rPr lang="en-US" sz="5284" b="true">
                <a:solidFill>
                  <a:srgbClr val="0F2A37"/>
                </a:solidFill>
                <a:latin typeface="TT Drugs Bold"/>
                <a:ea typeface="TT Drugs Bold"/>
                <a:cs typeface="TT Drugs Bold"/>
                <a:sym typeface="TT Drugs Bold"/>
              </a:rPr>
              <a:t>Przykład porównania: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63513" y="7814753"/>
            <a:ext cx="17259300" cy="17081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55855" indent="-377927" lvl="1">
              <a:lnSpc>
                <a:spcPts val="4551"/>
              </a:lnSpc>
              <a:buFont typeface="Arial"/>
              <a:buChar char="•"/>
            </a:pPr>
            <a:r>
              <a:rPr lang="en-US" sz="3500">
                <a:solidFill>
                  <a:srgbClr val="0F2A37"/>
                </a:solidFill>
                <a:latin typeface="TT Drugs"/>
                <a:ea typeface="TT Drugs"/>
                <a:cs typeface="TT Drugs"/>
                <a:sym typeface="TT Drugs"/>
              </a:rPr>
              <a:t>JPEG: 100 KB, WebP: 50 KB (przy zachowaniu podobnej jakości), AVIF: 40 KB.</a:t>
            </a:r>
          </a:p>
          <a:p>
            <a:pPr algn="l" marL="755855" indent="-377927" lvl="1">
              <a:lnSpc>
                <a:spcPts val="4551"/>
              </a:lnSpc>
              <a:buFont typeface="Arial"/>
              <a:buChar char="•"/>
            </a:pPr>
            <a:r>
              <a:rPr lang="en-US" sz="3500">
                <a:solidFill>
                  <a:srgbClr val="0F2A37"/>
                </a:solidFill>
                <a:latin typeface="TT Drugs"/>
                <a:ea typeface="TT Drugs"/>
                <a:cs typeface="TT Drugs"/>
                <a:sym typeface="TT Drugs"/>
              </a:rPr>
              <a:t>Warto wykorzystywać WebP i AVIF tam, gdzie to możliwe, a JPEG jako alternatywę dla starszych urządzeń.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63513" y="971550"/>
            <a:ext cx="17259300" cy="8482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68"/>
              </a:lnSpc>
              <a:spcBef>
                <a:spcPct val="0"/>
              </a:spcBef>
            </a:pPr>
            <a:r>
              <a:rPr lang="en-US" b="true" sz="5206">
                <a:solidFill>
                  <a:srgbClr val="000000"/>
                </a:solidFill>
                <a:latin typeface="TT Drugs Bold"/>
                <a:ea typeface="TT Drugs Bold"/>
                <a:cs typeface="TT Drugs Bold"/>
                <a:sym typeface="TT Drugs Bold"/>
              </a:rPr>
              <a:t>JPEG vs. WebP vs. AVIF:</a:t>
            </a: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F2A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755028" y="4375676"/>
            <a:ext cx="8825308" cy="8229600"/>
          </a:xfrm>
          <a:custGeom>
            <a:avLst/>
            <a:gdLst/>
            <a:ahLst/>
            <a:cxnLst/>
            <a:rect r="r" b="b" t="t" l="l"/>
            <a:pathLst>
              <a:path h="8229600" w="8825308">
                <a:moveTo>
                  <a:pt x="0" y="0"/>
                </a:moveTo>
                <a:lnTo>
                  <a:pt x="8825308" y="0"/>
                </a:lnTo>
                <a:lnTo>
                  <a:pt x="882530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008142" y="5296576"/>
            <a:ext cx="10535909" cy="11105043"/>
          </a:xfrm>
          <a:custGeom>
            <a:avLst/>
            <a:gdLst/>
            <a:ahLst/>
            <a:cxnLst/>
            <a:rect r="r" b="b" t="t" l="l"/>
            <a:pathLst>
              <a:path h="11105043" w="10535909">
                <a:moveTo>
                  <a:pt x="0" y="0"/>
                </a:moveTo>
                <a:lnTo>
                  <a:pt x="10535909" y="0"/>
                </a:lnTo>
                <a:lnTo>
                  <a:pt x="10535909" y="11105042"/>
                </a:lnTo>
                <a:lnTo>
                  <a:pt x="0" y="111050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303164">
            <a:off x="-843112" y="4566854"/>
            <a:ext cx="8825308" cy="8229600"/>
          </a:xfrm>
          <a:custGeom>
            <a:avLst/>
            <a:gdLst/>
            <a:ahLst/>
            <a:cxnLst/>
            <a:rect r="r" b="b" t="t" l="l"/>
            <a:pathLst>
              <a:path h="8229600" w="8825308">
                <a:moveTo>
                  <a:pt x="0" y="0"/>
                </a:moveTo>
                <a:lnTo>
                  <a:pt x="8825308" y="0"/>
                </a:lnTo>
                <a:lnTo>
                  <a:pt x="882530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63165" y="1643738"/>
            <a:ext cx="11621208" cy="438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519"/>
              </a:lnSpc>
            </a:pPr>
            <a:r>
              <a:rPr lang="en-US" sz="9599">
                <a:solidFill>
                  <a:srgbClr val="FFFFFF"/>
                </a:solidFill>
                <a:latin typeface="Forum"/>
                <a:ea typeface="Forum"/>
                <a:cs typeface="Forum"/>
                <a:sym typeface="Forum"/>
              </a:rPr>
              <a:t>UŻYWANIE OBRAZÓW RESPONSYWNYCH (SRCSET)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696082" y="6859199"/>
            <a:ext cx="11710387" cy="22651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36"/>
              </a:lnSpc>
              <a:spcBef>
                <a:spcPct val="0"/>
              </a:spcBef>
            </a:pPr>
            <a:r>
              <a:rPr lang="en-US" b="true" sz="3489">
                <a:solidFill>
                  <a:srgbClr val="FFFFFF"/>
                </a:solidFill>
                <a:latin typeface="TT Drugs Bold"/>
                <a:ea typeface="TT Drugs Bold"/>
                <a:cs typeface="TT Drugs Bold"/>
                <a:sym typeface="TT Drugs Bold"/>
              </a:rPr>
              <a:t>Responsywne obrazy pozwalają dostosować wielkość obrazów w zależności od rozdzielczości</a:t>
            </a:r>
            <a:r>
              <a:rPr lang="en-US" b="true" sz="3489">
                <a:solidFill>
                  <a:srgbClr val="FFFFFF"/>
                </a:solidFill>
                <a:latin typeface="TT Drugs Bold"/>
                <a:ea typeface="TT Drugs Bold"/>
                <a:cs typeface="TT Drugs Bold"/>
                <a:sym typeface="TT Drugs Bold"/>
              </a:rPr>
              <a:t> urządzenia.</a:t>
            </a:r>
          </a:p>
          <a:p>
            <a:pPr algn="ctr">
              <a:lnSpc>
                <a:spcPts val="4536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DCD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8100000">
            <a:off x="-2873462" y="5915416"/>
            <a:ext cx="7804324" cy="8225902"/>
          </a:xfrm>
          <a:custGeom>
            <a:avLst/>
            <a:gdLst/>
            <a:ahLst/>
            <a:cxnLst/>
            <a:rect r="r" b="b" t="t" l="l"/>
            <a:pathLst>
              <a:path h="8225902" w="7804324">
                <a:moveTo>
                  <a:pt x="7804324" y="0"/>
                </a:moveTo>
                <a:lnTo>
                  <a:pt x="0" y="0"/>
                </a:lnTo>
                <a:lnTo>
                  <a:pt x="0" y="8225902"/>
                </a:lnTo>
                <a:lnTo>
                  <a:pt x="7804324" y="8225902"/>
                </a:lnTo>
                <a:lnTo>
                  <a:pt x="7804324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7914474">
            <a:off x="12851098" y="-2143982"/>
            <a:ext cx="7518607" cy="4680333"/>
          </a:xfrm>
          <a:custGeom>
            <a:avLst/>
            <a:gdLst/>
            <a:ahLst/>
            <a:cxnLst/>
            <a:rect r="r" b="b" t="t" l="l"/>
            <a:pathLst>
              <a:path h="4680333" w="7518607">
                <a:moveTo>
                  <a:pt x="0" y="0"/>
                </a:moveTo>
                <a:lnTo>
                  <a:pt x="7518607" y="0"/>
                </a:lnTo>
                <a:lnTo>
                  <a:pt x="7518607" y="4680333"/>
                </a:lnTo>
                <a:lnTo>
                  <a:pt x="0" y="468033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63513" y="4360826"/>
            <a:ext cx="16230600" cy="2717587"/>
          </a:xfrm>
          <a:custGeom>
            <a:avLst/>
            <a:gdLst/>
            <a:ahLst/>
            <a:cxnLst/>
            <a:rect r="r" b="b" t="t" l="l"/>
            <a:pathLst>
              <a:path h="2717587" w="16230600">
                <a:moveTo>
                  <a:pt x="0" y="0"/>
                </a:moveTo>
                <a:lnTo>
                  <a:pt x="16230600" y="0"/>
                </a:lnTo>
                <a:lnTo>
                  <a:pt x="16230600" y="2717587"/>
                </a:lnTo>
                <a:lnTo>
                  <a:pt x="0" y="271758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8490" r="0" b="-958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91313" y="981075"/>
            <a:ext cx="15946889" cy="13110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20"/>
              </a:lnSpc>
            </a:pPr>
            <a:r>
              <a:rPr lang="en-US" sz="4016">
                <a:solidFill>
                  <a:srgbClr val="0F2A37"/>
                </a:solidFill>
                <a:latin typeface="TT Drugs"/>
                <a:ea typeface="TT Drugs"/>
                <a:cs typeface="TT Drugs"/>
                <a:sym typeface="TT Drugs"/>
              </a:rPr>
              <a:t>Użycie atrybutu srcset w HTML umożliwia określenie różnych rozmiarów obrazów dla różnych rozdzielczości ekranów.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91313" y="2879030"/>
            <a:ext cx="17105375" cy="8472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69"/>
              </a:lnSpc>
            </a:pPr>
            <a:r>
              <a:rPr lang="en-US" sz="5284" b="true">
                <a:solidFill>
                  <a:srgbClr val="0F2A37"/>
                </a:solidFill>
                <a:latin typeface="TT Drugs Bold"/>
                <a:ea typeface="TT Drugs Bold"/>
                <a:cs typeface="TT Drugs Bold"/>
                <a:sym typeface="TT Drugs Bold"/>
              </a:rPr>
              <a:t>Przykład kodu: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63513" y="7668963"/>
            <a:ext cx="15946889" cy="19682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220"/>
              </a:lnSpc>
            </a:pPr>
            <a:r>
              <a:rPr lang="en-US" sz="4016">
                <a:solidFill>
                  <a:srgbClr val="0F2A37"/>
                </a:solidFill>
                <a:latin typeface="TT Drugs"/>
                <a:ea typeface="TT Drugs"/>
                <a:cs typeface="TT Drugs"/>
                <a:sym typeface="TT Drugs"/>
              </a:rPr>
              <a:t>Dzięki temu przeglądarka automatycznie wybierze najbardziej odpowiedni obraz w zależności od urządzenia użytkownika.</a:t>
            </a:r>
          </a:p>
          <a:p>
            <a:pPr algn="l">
              <a:lnSpc>
                <a:spcPts val="5220"/>
              </a:lnSpc>
            </a:pPr>
          </a:p>
        </p:txBody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F2A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755028" y="4375676"/>
            <a:ext cx="8825308" cy="8229600"/>
          </a:xfrm>
          <a:custGeom>
            <a:avLst/>
            <a:gdLst/>
            <a:ahLst/>
            <a:cxnLst/>
            <a:rect r="r" b="b" t="t" l="l"/>
            <a:pathLst>
              <a:path h="8229600" w="8825308">
                <a:moveTo>
                  <a:pt x="0" y="0"/>
                </a:moveTo>
                <a:lnTo>
                  <a:pt x="8825308" y="0"/>
                </a:lnTo>
                <a:lnTo>
                  <a:pt x="882530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008142" y="5296576"/>
            <a:ext cx="10535909" cy="11105043"/>
          </a:xfrm>
          <a:custGeom>
            <a:avLst/>
            <a:gdLst/>
            <a:ahLst/>
            <a:cxnLst/>
            <a:rect r="r" b="b" t="t" l="l"/>
            <a:pathLst>
              <a:path h="11105043" w="10535909">
                <a:moveTo>
                  <a:pt x="0" y="0"/>
                </a:moveTo>
                <a:lnTo>
                  <a:pt x="10535909" y="0"/>
                </a:lnTo>
                <a:lnTo>
                  <a:pt x="10535909" y="11105042"/>
                </a:lnTo>
                <a:lnTo>
                  <a:pt x="0" y="111050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303164">
            <a:off x="-843112" y="4566854"/>
            <a:ext cx="8825308" cy="8229600"/>
          </a:xfrm>
          <a:custGeom>
            <a:avLst/>
            <a:gdLst/>
            <a:ahLst/>
            <a:cxnLst/>
            <a:rect r="r" b="b" t="t" l="l"/>
            <a:pathLst>
              <a:path h="8229600" w="8825308">
                <a:moveTo>
                  <a:pt x="0" y="0"/>
                </a:moveTo>
                <a:lnTo>
                  <a:pt x="8825308" y="0"/>
                </a:lnTo>
                <a:lnTo>
                  <a:pt x="882530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63165" y="1643738"/>
            <a:ext cx="16843304" cy="438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519"/>
              </a:lnSpc>
            </a:pPr>
            <a:r>
              <a:rPr lang="en-US" sz="9599">
                <a:solidFill>
                  <a:srgbClr val="FFFFFF"/>
                </a:solidFill>
                <a:latin typeface="Forum"/>
                <a:ea typeface="Forum"/>
                <a:cs typeface="Forum"/>
                <a:sym typeface="Forum"/>
              </a:rPr>
              <a:t>IMPLEMENTACJA LAZY LOADING DLA OBRAZÓW (PRZYKŁAD LOADING="LAZY")</a:t>
            </a:r>
          </a:p>
        </p:txBody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DCD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8100000">
            <a:off x="-2873462" y="5915416"/>
            <a:ext cx="7804324" cy="8225902"/>
          </a:xfrm>
          <a:custGeom>
            <a:avLst/>
            <a:gdLst/>
            <a:ahLst/>
            <a:cxnLst/>
            <a:rect r="r" b="b" t="t" l="l"/>
            <a:pathLst>
              <a:path h="8225902" w="7804324">
                <a:moveTo>
                  <a:pt x="7804324" y="0"/>
                </a:moveTo>
                <a:lnTo>
                  <a:pt x="0" y="0"/>
                </a:lnTo>
                <a:lnTo>
                  <a:pt x="0" y="8225902"/>
                </a:lnTo>
                <a:lnTo>
                  <a:pt x="7804324" y="8225902"/>
                </a:lnTo>
                <a:lnTo>
                  <a:pt x="7804324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7914474">
            <a:off x="12851098" y="-2143982"/>
            <a:ext cx="7518607" cy="4680333"/>
          </a:xfrm>
          <a:custGeom>
            <a:avLst/>
            <a:gdLst/>
            <a:ahLst/>
            <a:cxnLst/>
            <a:rect r="r" b="b" t="t" l="l"/>
            <a:pathLst>
              <a:path h="4680333" w="7518607">
                <a:moveTo>
                  <a:pt x="0" y="0"/>
                </a:moveTo>
                <a:lnTo>
                  <a:pt x="7518607" y="0"/>
                </a:lnTo>
                <a:lnTo>
                  <a:pt x="7518607" y="4680333"/>
                </a:lnTo>
                <a:lnTo>
                  <a:pt x="0" y="468033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4655980"/>
            <a:ext cx="16230600" cy="1171225"/>
          </a:xfrm>
          <a:custGeom>
            <a:avLst/>
            <a:gdLst/>
            <a:ahLst/>
            <a:cxnLst/>
            <a:rect r="r" b="b" t="t" l="l"/>
            <a:pathLst>
              <a:path h="1171225" w="16230600">
                <a:moveTo>
                  <a:pt x="0" y="0"/>
                </a:moveTo>
                <a:lnTo>
                  <a:pt x="16230600" y="0"/>
                </a:lnTo>
                <a:lnTo>
                  <a:pt x="16230600" y="1171225"/>
                </a:lnTo>
                <a:lnTo>
                  <a:pt x="0" y="117122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8665" r="0" b="-1915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91313" y="607839"/>
            <a:ext cx="15946889" cy="16806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40"/>
              </a:lnSpc>
            </a:pPr>
            <a:r>
              <a:rPr lang="en-US" sz="3416">
                <a:solidFill>
                  <a:srgbClr val="0F2A37"/>
                </a:solidFill>
                <a:latin typeface="TT Drugs"/>
                <a:ea typeface="TT Drugs"/>
                <a:cs typeface="TT Drugs"/>
                <a:sym typeface="TT Drugs"/>
              </a:rPr>
              <a:t>Lazy loading to technika, która polega na ładowaniu obrazów tylko wtedy, gdy stają się widoczne na ekranie użytkownika (np. podczas przewijania strony).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91313" y="2879030"/>
            <a:ext cx="17105375" cy="8472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69"/>
              </a:lnSpc>
            </a:pPr>
            <a:r>
              <a:rPr lang="en-US" sz="5284" b="true">
                <a:solidFill>
                  <a:srgbClr val="0F2A37"/>
                </a:solidFill>
                <a:latin typeface="TT Drugs Bold"/>
                <a:ea typeface="TT Drugs Bold"/>
                <a:cs typeface="TT Drugs Bold"/>
                <a:sym typeface="TT Drugs Bold"/>
              </a:rPr>
              <a:t>Przykład kodu: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91313" y="6436805"/>
            <a:ext cx="15946889" cy="16984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70"/>
              </a:lnSpc>
            </a:pPr>
            <a:r>
              <a:rPr lang="en-US" sz="3516">
                <a:solidFill>
                  <a:srgbClr val="0F2A37"/>
                </a:solidFill>
                <a:latin typeface="TT Drugs"/>
                <a:ea typeface="TT Drugs"/>
                <a:cs typeface="TT Drugs"/>
                <a:sym typeface="TT Drugs"/>
              </a:rPr>
              <a:t>To pozwala na zmniejszenie początkowego czasu ładowania strony, ponieważ obrazy poza widoczną częścią ekranu nie są ładowane natychmiast, a dopiero gdy użytkownik przewinie stronę w ich kierunku.</a:t>
            </a:r>
          </a:p>
        </p:txBody>
      </p:sp>
    </p:spTree>
  </p:cSld>
  <p:clrMapOvr>
    <a:masterClrMapping/>
  </p:clrMapOvr>
</p:sld>
</file>

<file path=ppt/slides/slide2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F2A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755028" y="4375676"/>
            <a:ext cx="8825308" cy="8229600"/>
          </a:xfrm>
          <a:custGeom>
            <a:avLst/>
            <a:gdLst/>
            <a:ahLst/>
            <a:cxnLst/>
            <a:rect r="r" b="b" t="t" l="l"/>
            <a:pathLst>
              <a:path h="8229600" w="8825308">
                <a:moveTo>
                  <a:pt x="0" y="0"/>
                </a:moveTo>
                <a:lnTo>
                  <a:pt x="8825308" y="0"/>
                </a:lnTo>
                <a:lnTo>
                  <a:pt x="882530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008142" y="5296576"/>
            <a:ext cx="10535909" cy="11105043"/>
          </a:xfrm>
          <a:custGeom>
            <a:avLst/>
            <a:gdLst/>
            <a:ahLst/>
            <a:cxnLst/>
            <a:rect r="r" b="b" t="t" l="l"/>
            <a:pathLst>
              <a:path h="11105043" w="10535909">
                <a:moveTo>
                  <a:pt x="0" y="0"/>
                </a:moveTo>
                <a:lnTo>
                  <a:pt x="10535909" y="0"/>
                </a:lnTo>
                <a:lnTo>
                  <a:pt x="10535909" y="11105042"/>
                </a:lnTo>
                <a:lnTo>
                  <a:pt x="0" y="111050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303164">
            <a:off x="-843112" y="4566854"/>
            <a:ext cx="8825308" cy="8229600"/>
          </a:xfrm>
          <a:custGeom>
            <a:avLst/>
            <a:gdLst/>
            <a:ahLst/>
            <a:cxnLst/>
            <a:rect r="r" b="b" t="t" l="l"/>
            <a:pathLst>
              <a:path h="8229600" w="8825308">
                <a:moveTo>
                  <a:pt x="0" y="0"/>
                </a:moveTo>
                <a:lnTo>
                  <a:pt x="8825308" y="0"/>
                </a:lnTo>
                <a:lnTo>
                  <a:pt x="882530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63165" y="1643738"/>
            <a:ext cx="16843304" cy="438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519"/>
              </a:lnSpc>
            </a:pPr>
            <a:r>
              <a:rPr lang="en-US" sz="9599">
                <a:solidFill>
                  <a:srgbClr val="FFFFFF"/>
                </a:solidFill>
                <a:latin typeface="Forum"/>
                <a:ea typeface="Forum"/>
                <a:cs typeface="Forum"/>
                <a:sym typeface="Forum"/>
              </a:rPr>
              <a:t>KOMPRESJA OBRAZÓW BEZ UTRATY JAKOŚCI (NARZĘDZIA: TINYPNG, SQUOOSH)</a:t>
            </a:r>
          </a:p>
        </p:txBody>
      </p:sp>
    </p:spTree>
  </p:cSld>
  <p:clrMapOvr>
    <a:masterClrMapping/>
  </p:clrMapOvr>
</p:sld>
</file>

<file path=ppt/slides/slide2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DCD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739433">
            <a:off x="11257563" y="-3827532"/>
            <a:ext cx="7998834" cy="10405430"/>
          </a:xfrm>
          <a:custGeom>
            <a:avLst/>
            <a:gdLst/>
            <a:ahLst/>
            <a:cxnLst/>
            <a:rect r="r" b="b" t="t" l="l"/>
            <a:pathLst>
              <a:path h="10405430" w="7998834">
                <a:moveTo>
                  <a:pt x="0" y="0"/>
                </a:moveTo>
                <a:lnTo>
                  <a:pt x="7998834" y="0"/>
                </a:lnTo>
                <a:lnTo>
                  <a:pt x="7998834" y="10405430"/>
                </a:lnTo>
                <a:lnTo>
                  <a:pt x="0" y="104054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765" r="0" b="-1765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6460999">
            <a:off x="-222040" y="-5095622"/>
            <a:ext cx="5758981" cy="11575841"/>
          </a:xfrm>
          <a:custGeom>
            <a:avLst/>
            <a:gdLst/>
            <a:ahLst/>
            <a:cxnLst/>
            <a:rect r="r" b="b" t="t" l="l"/>
            <a:pathLst>
              <a:path h="11575841" w="5758981">
                <a:moveTo>
                  <a:pt x="0" y="0"/>
                </a:moveTo>
                <a:lnTo>
                  <a:pt x="5758981" y="0"/>
                </a:lnTo>
                <a:lnTo>
                  <a:pt x="5758981" y="11575841"/>
                </a:lnTo>
                <a:lnTo>
                  <a:pt x="0" y="1157584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69571" y="3954275"/>
            <a:ext cx="7780139" cy="4914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80"/>
              </a:lnSpc>
            </a:pPr>
            <a:r>
              <a:rPr lang="en-US" sz="5400">
                <a:solidFill>
                  <a:srgbClr val="0F2A37"/>
                </a:solidFill>
                <a:latin typeface="Forum"/>
                <a:ea typeface="Forum"/>
                <a:cs typeface="Forum"/>
                <a:sym typeface="Forum"/>
              </a:rPr>
              <a:t>KOMPRESJA OBRAZÓW BEZ UTRATY JAKOŚCI JEST KLUCZOWA, ABY ZMNIEJSZYĆ ROZMIAR PLIKU BEZ WIDOCZNEJ UTRATY JAKOŚCI.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370181" y="4572130"/>
            <a:ext cx="9617805" cy="3650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23" indent="-302261" lvl="1">
              <a:lnSpc>
                <a:spcPts val="3640"/>
              </a:lnSpc>
              <a:buFont typeface="Arial"/>
              <a:buChar char="•"/>
            </a:pPr>
            <a:r>
              <a:rPr lang="en-US" b="true" sz="2800">
                <a:solidFill>
                  <a:srgbClr val="0F2A37"/>
                </a:solidFill>
                <a:latin typeface="TT Drugs Bold"/>
                <a:ea typeface="TT Drugs Bold"/>
                <a:cs typeface="TT Drugs Bold"/>
                <a:sym typeface="TT Drugs Bold"/>
              </a:rPr>
              <a:t>TinyPNG: Popularne narzędzie do kompresji PNG i JPEG bez zauważalnej utraty jakości.</a:t>
            </a:r>
          </a:p>
          <a:p>
            <a:pPr algn="l" marL="604523" indent="-302261" lvl="1">
              <a:lnSpc>
                <a:spcPts val="3640"/>
              </a:lnSpc>
              <a:buFont typeface="Arial"/>
              <a:buChar char="•"/>
            </a:pPr>
            <a:r>
              <a:rPr lang="en-US" b="true" sz="2800">
                <a:solidFill>
                  <a:srgbClr val="0F2A37"/>
                </a:solidFill>
                <a:latin typeface="TT Drugs Bold"/>
                <a:ea typeface="TT Drugs Bold"/>
                <a:cs typeface="TT Drugs Bold"/>
                <a:sym typeface="TT Drugs Bold"/>
              </a:rPr>
              <a:t>Squoosh: Narzędzie od Google, które pozwala na zaawansowaną kompresję i konwersję obrazów do nowoczesnych formatów takich jak WebP i AVIF.</a:t>
            </a:r>
          </a:p>
          <a:p>
            <a:pPr algn="l" marL="604523" indent="-302261" lvl="1">
              <a:lnSpc>
                <a:spcPts val="3640"/>
              </a:lnSpc>
              <a:buFont typeface="Arial"/>
              <a:buChar char="•"/>
            </a:pPr>
            <a:r>
              <a:rPr lang="en-US" b="true" sz="2800">
                <a:solidFill>
                  <a:srgbClr val="0F2A37"/>
                </a:solidFill>
                <a:latin typeface="TT Drugs Bold"/>
                <a:ea typeface="TT Drugs Bold"/>
                <a:cs typeface="TT Drugs Bold"/>
                <a:sym typeface="TT Drugs Bold"/>
              </a:rPr>
              <a:t>Przykład: Obraz PNG 500 KB po kompresji do 200 KB bez zauważalnej utraty jakości.</a:t>
            </a:r>
          </a:p>
          <a:p>
            <a:pPr algn="l">
              <a:lnSpc>
                <a:spcPts val="3640"/>
              </a:lnSpc>
            </a:pPr>
          </a:p>
        </p:txBody>
      </p:sp>
    </p:spTree>
  </p:cSld>
  <p:clrMapOvr>
    <a:masterClrMapping/>
  </p:clrMapOvr>
</p:sld>
</file>

<file path=ppt/slides/slide2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F2A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755028" y="4375676"/>
            <a:ext cx="8825308" cy="8229600"/>
          </a:xfrm>
          <a:custGeom>
            <a:avLst/>
            <a:gdLst/>
            <a:ahLst/>
            <a:cxnLst/>
            <a:rect r="r" b="b" t="t" l="l"/>
            <a:pathLst>
              <a:path h="8229600" w="8825308">
                <a:moveTo>
                  <a:pt x="0" y="0"/>
                </a:moveTo>
                <a:lnTo>
                  <a:pt x="8825308" y="0"/>
                </a:lnTo>
                <a:lnTo>
                  <a:pt x="882530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008142" y="5296576"/>
            <a:ext cx="10535909" cy="11105043"/>
          </a:xfrm>
          <a:custGeom>
            <a:avLst/>
            <a:gdLst/>
            <a:ahLst/>
            <a:cxnLst/>
            <a:rect r="r" b="b" t="t" l="l"/>
            <a:pathLst>
              <a:path h="11105043" w="10535909">
                <a:moveTo>
                  <a:pt x="0" y="0"/>
                </a:moveTo>
                <a:lnTo>
                  <a:pt x="10535909" y="0"/>
                </a:lnTo>
                <a:lnTo>
                  <a:pt x="10535909" y="11105042"/>
                </a:lnTo>
                <a:lnTo>
                  <a:pt x="0" y="111050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303164">
            <a:off x="-843112" y="4566854"/>
            <a:ext cx="8825308" cy="8229600"/>
          </a:xfrm>
          <a:custGeom>
            <a:avLst/>
            <a:gdLst/>
            <a:ahLst/>
            <a:cxnLst/>
            <a:rect r="r" b="b" t="t" l="l"/>
            <a:pathLst>
              <a:path h="8229600" w="8825308">
                <a:moveTo>
                  <a:pt x="0" y="0"/>
                </a:moveTo>
                <a:lnTo>
                  <a:pt x="8825308" y="0"/>
                </a:lnTo>
                <a:lnTo>
                  <a:pt x="882530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63165" y="1643738"/>
            <a:ext cx="16843304" cy="438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519"/>
              </a:lnSpc>
            </a:pPr>
            <a:r>
              <a:rPr lang="en-US" sz="9599">
                <a:solidFill>
                  <a:srgbClr val="FFFFFF"/>
                </a:solidFill>
                <a:latin typeface="Forum"/>
                <a:ea typeface="Forum"/>
                <a:cs typeface="Forum"/>
                <a:sym typeface="Forum"/>
              </a:rPr>
              <a:t>NOWOCZESNE FORMATY WEBP I AVIF (OBSŁUGA PRZEZ PRZEGLĄDARKI, ZALETY)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DCD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8100000">
            <a:off x="-1401240" y="5766256"/>
            <a:ext cx="7804324" cy="8225902"/>
          </a:xfrm>
          <a:custGeom>
            <a:avLst/>
            <a:gdLst/>
            <a:ahLst/>
            <a:cxnLst/>
            <a:rect r="r" b="b" t="t" l="l"/>
            <a:pathLst>
              <a:path h="8225902" w="7804324">
                <a:moveTo>
                  <a:pt x="7804325" y="0"/>
                </a:moveTo>
                <a:lnTo>
                  <a:pt x="0" y="0"/>
                </a:lnTo>
                <a:lnTo>
                  <a:pt x="0" y="8225902"/>
                </a:lnTo>
                <a:lnTo>
                  <a:pt x="7804325" y="8225902"/>
                </a:lnTo>
                <a:lnTo>
                  <a:pt x="7804325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7914474">
            <a:off x="11962112" y="-2340167"/>
            <a:ext cx="7518607" cy="4680333"/>
          </a:xfrm>
          <a:custGeom>
            <a:avLst/>
            <a:gdLst/>
            <a:ahLst/>
            <a:cxnLst/>
            <a:rect r="r" b="b" t="t" l="l"/>
            <a:pathLst>
              <a:path h="4680333" w="7518607">
                <a:moveTo>
                  <a:pt x="0" y="0"/>
                </a:moveTo>
                <a:lnTo>
                  <a:pt x="7518608" y="0"/>
                </a:lnTo>
                <a:lnTo>
                  <a:pt x="7518608" y="4680334"/>
                </a:lnTo>
                <a:lnTo>
                  <a:pt x="0" y="46803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63513" y="1000125"/>
            <a:ext cx="15856074" cy="22790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23" indent="-302261" lvl="1">
              <a:lnSpc>
                <a:spcPts val="3640"/>
              </a:lnSpc>
              <a:buFont typeface="Arial"/>
              <a:buChar char="•"/>
            </a:pPr>
            <a:r>
              <a:rPr lang="en-US" sz="2800">
                <a:solidFill>
                  <a:srgbClr val="0F2A37"/>
                </a:solidFill>
                <a:latin typeface="TT Drugs"/>
                <a:ea typeface="TT Drugs"/>
                <a:cs typeface="TT Drugs"/>
                <a:sym typeface="TT Drugs"/>
              </a:rPr>
              <a:t>Użytkownicy oczekują szybkich, responsywnych stron internetowych. Strony, które ładują się powoli, mogą zniechęcać użytkowników do dalszego korzystania, co prowadzi do większego współczynnika odrzuceń. </a:t>
            </a:r>
          </a:p>
          <a:p>
            <a:pPr algn="l" marL="604523" indent="-302261" lvl="1">
              <a:lnSpc>
                <a:spcPts val="3640"/>
              </a:lnSpc>
              <a:buFont typeface="Arial"/>
              <a:buChar char="•"/>
            </a:pPr>
            <a:r>
              <a:rPr lang="en-US" sz="2800">
                <a:solidFill>
                  <a:srgbClr val="0F2A37"/>
                </a:solidFill>
                <a:latin typeface="TT Drugs"/>
                <a:ea typeface="TT Drugs"/>
                <a:cs typeface="TT Drugs"/>
                <a:sym typeface="TT Drugs"/>
              </a:rPr>
              <a:t>Badania: 47% użytkowników oczekuje, że strona załaduje się w ciągu 2 sekund. Każde opóźnienie powoduje utratę użytkowników.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63513" y="3311458"/>
            <a:ext cx="17105375" cy="6928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69"/>
              </a:lnSpc>
            </a:pPr>
            <a:r>
              <a:rPr lang="en-US" sz="4284" b="true">
                <a:solidFill>
                  <a:srgbClr val="0F2A37"/>
                </a:solidFill>
                <a:latin typeface="TT Drugs Bold"/>
                <a:ea typeface="TT Drugs Bold"/>
                <a:cs typeface="TT Drugs Bold"/>
                <a:sym typeface="TT Drugs Bold"/>
              </a:rPr>
              <a:t>Wydajność wpływa na SEO: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09587" y="4042361"/>
            <a:ext cx="17259300" cy="22790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23" indent="-302261" lvl="1">
              <a:lnSpc>
                <a:spcPts val="3640"/>
              </a:lnSpc>
              <a:buFont typeface="Arial"/>
              <a:buChar char="•"/>
            </a:pPr>
            <a:r>
              <a:rPr lang="en-US" sz="2800">
                <a:solidFill>
                  <a:srgbClr val="0F2A37"/>
                </a:solidFill>
                <a:latin typeface="TT Drugs"/>
                <a:ea typeface="TT Drugs"/>
                <a:cs typeface="TT Drugs"/>
                <a:sym typeface="TT Drugs"/>
              </a:rPr>
              <a:t>Google wprowadziło Core Web Vitals jako ważny czynnik rankingowy, co oznacza, że strony o słabej wydajności mogą być gorzej oceniane w wynikach wyszukiwania.</a:t>
            </a:r>
          </a:p>
          <a:p>
            <a:pPr algn="l" marL="604523" indent="-302261" lvl="1">
              <a:lnSpc>
                <a:spcPts val="3640"/>
              </a:lnSpc>
              <a:buFont typeface="Arial"/>
              <a:buChar char="•"/>
            </a:pPr>
            <a:r>
              <a:rPr lang="en-US" sz="2800">
                <a:solidFill>
                  <a:srgbClr val="0F2A37"/>
                </a:solidFill>
                <a:latin typeface="TT Drugs"/>
                <a:ea typeface="TT Drugs"/>
                <a:cs typeface="TT Drugs"/>
                <a:sym typeface="TT Drugs"/>
              </a:rPr>
              <a:t>Przykład: Strony szybciej ładujące się mają wyższe rankingi w Google, co przekłada się na większą liczbę odwiedzin.</a:t>
            </a:r>
          </a:p>
          <a:p>
            <a:pPr algn="l">
              <a:lnSpc>
                <a:spcPts val="3640"/>
              </a:lnSpc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663513" y="6007128"/>
            <a:ext cx="17105375" cy="3928564"/>
            <a:chOff x="0" y="0"/>
            <a:chExt cx="22807166" cy="5238085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1147604"/>
              <a:ext cx="22807166" cy="409048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674395" indent="-337197" lvl="1">
                <a:lnSpc>
                  <a:spcPts val="4060"/>
                </a:lnSpc>
                <a:buFont typeface="Arial"/>
                <a:buChar char="•"/>
              </a:pPr>
              <a:r>
                <a:rPr lang="en-US" sz="3123">
                  <a:solidFill>
                    <a:srgbClr val="000000"/>
                  </a:solidFill>
                  <a:latin typeface="TT Drugs"/>
                  <a:ea typeface="TT Drugs"/>
                  <a:cs typeface="TT Drugs"/>
                  <a:sym typeface="TT Drugs"/>
                </a:rPr>
                <a:t>Amazon: Każde 100 ms opóźnienia w ładowaniu strony prowadzi do 1% mniejszej sprzedaży. To pokazuje, jak ważna jest optymalizacja wydajności dla firm internetowych.</a:t>
              </a:r>
            </a:p>
            <a:p>
              <a:pPr algn="l" marL="674395" indent="-337197" lvl="1">
                <a:lnSpc>
                  <a:spcPts val="4060"/>
                </a:lnSpc>
                <a:buFont typeface="Arial"/>
                <a:buChar char="•"/>
              </a:pPr>
              <a:r>
                <a:rPr lang="en-US" sz="3123">
                  <a:solidFill>
                    <a:srgbClr val="000000"/>
                  </a:solidFill>
                  <a:latin typeface="TT Drugs"/>
                  <a:ea typeface="TT Drugs"/>
                  <a:cs typeface="TT Drugs"/>
                  <a:sym typeface="TT Drugs"/>
                </a:rPr>
                <a:t>W e-commerce i usługach online, czas ładowania może bezpośrednio</a:t>
              </a:r>
              <a:r>
                <a:rPr lang="en-US" sz="3123">
                  <a:solidFill>
                    <a:srgbClr val="000000"/>
                  </a:solidFill>
                  <a:latin typeface="TT Drugs"/>
                  <a:ea typeface="TT Drugs"/>
                  <a:cs typeface="TT Drugs"/>
                  <a:sym typeface="TT Drugs"/>
                </a:rPr>
                <a:t> przekładać się na zwiększenie konwersji i zyski.</a:t>
              </a:r>
            </a:p>
            <a:p>
              <a:pPr algn="l">
                <a:lnSpc>
                  <a:spcPts val="4060"/>
                </a:lnSpc>
              </a:pP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-47625"/>
              <a:ext cx="22807166" cy="83158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075"/>
                </a:lnSpc>
              </a:pPr>
              <a:r>
                <a:rPr lang="en-US" sz="3904" b="true">
                  <a:solidFill>
                    <a:srgbClr val="0F2A37"/>
                  </a:solidFill>
                  <a:latin typeface="TT Drugs Bold"/>
                  <a:ea typeface="TT Drugs Bold"/>
                  <a:cs typeface="TT Drugs Bold"/>
                  <a:sym typeface="TT Drugs Bold"/>
                </a:rPr>
                <a:t>Bezpośredni wpływ na konwersję i sprzedaż:</a:t>
              </a: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509588" y="202599"/>
            <a:ext cx="17259300" cy="8261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38"/>
              </a:lnSpc>
              <a:spcBef>
                <a:spcPct val="0"/>
              </a:spcBef>
            </a:pPr>
            <a:r>
              <a:rPr lang="en-US" b="true" sz="5106">
                <a:solidFill>
                  <a:srgbClr val="000000"/>
                </a:solidFill>
                <a:latin typeface="TT Drugs Bold"/>
                <a:ea typeface="TT Drugs Bold"/>
                <a:cs typeface="TT Drugs Bold"/>
                <a:sym typeface="TT Drugs Bold"/>
              </a:rPr>
              <a:t>Szybsze strony = lepsze doświadczenie użytkownika:</a:t>
            </a:r>
          </a:p>
        </p:txBody>
      </p:sp>
    </p:spTree>
  </p:cSld>
  <p:clrMapOvr>
    <a:masterClrMapping/>
  </p:clrMapOvr>
</p:sld>
</file>

<file path=ppt/slides/slide3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DCD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739433">
            <a:off x="11257563" y="-3827532"/>
            <a:ext cx="7998834" cy="10405430"/>
          </a:xfrm>
          <a:custGeom>
            <a:avLst/>
            <a:gdLst/>
            <a:ahLst/>
            <a:cxnLst/>
            <a:rect r="r" b="b" t="t" l="l"/>
            <a:pathLst>
              <a:path h="10405430" w="7998834">
                <a:moveTo>
                  <a:pt x="0" y="0"/>
                </a:moveTo>
                <a:lnTo>
                  <a:pt x="7998834" y="0"/>
                </a:lnTo>
                <a:lnTo>
                  <a:pt x="7998834" y="10405430"/>
                </a:lnTo>
                <a:lnTo>
                  <a:pt x="0" y="104054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765" r="0" b="-1765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6460999">
            <a:off x="-222040" y="-5095622"/>
            <a:ext cx="5758981" cy="11575841"/>
          </a:xfrm>
          <a:custGeom>
            <a:avLst/>
            <a:gdLst/>
            <a:ahLst/>
            <a:cxnLst/>
            <a:rect r="r" b="b" t="t" l="l"/>
            <a:pathLst>
              <a:path h="11575841" w="5758981">
                <a:moveTo>
                  <a:pt x="0" y="0"/>
                </a:moveTo>
                <a:lnTo>
                  <a:pt x="5758981" y="0"/>
                </a:lnTo>
                <a:lnTo>
                  <a:pt x="5758981" y="11575841"/>
                </a:lnTo>
                <a:lnTo>
                  <a:pt x="0" y="1157584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01412" y="146458"/>
            <a:ext cx="7780139" cy="2457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80"/>
              </a:lnSpc>
            </a:pPr>
            <a:r>
              <a:rPr lang="en-US" sz="5400">
                <a:solidFill>
                  <a:srgbClr val="0F2A37"/>
                </a:solidFill>
                <a:latin typeface="Forum"/>
                <a:ea typeface="Forum"/>
                <a:cs typeface="Forum"/>
                <a:sym typeface="Forum"/>
              </a:rPr>
              <a:t>WEBP I AVIF TO NOWOCZESNE FORMATY, KTÓRE OFERUJĄ: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981551" y="4236085"/>
            <a:ext cx="9617805" cy="5022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23" indent="-302261" lvl="1">
              <a:lnSpc>
                <a:spcPts val="3640"/>
              </a:lnSpc>
              <a:buFont typeface="Arial"/>
              <a:buChar char="•"/>
            </a:pPr>
            <a:r>
              <a:rPr lang="en-US" b="true" sz="2800">
                <a:solidFill>
                  <a:srgbClr val="0F2A37"/>
                </a:solidFill>
                <a:latin typeface="TT Drugs Bold"/>
                <a:ea typeface="TT Drugs Bold"/>
                <a:cs typeface="TT Drugs Bold"/>
                <a:sym typeface="TT Drugs Bold"/>
              </a:rPr>
              <a:t>Lepszą kompresję – mniejsze pliki przy tej samej jakości.</a:t>
            </a:r>
          </a:p>
          <a:p>
            <a:pPr algn="l" marL="604523" indent="-302261" lvl="1">
              <a:lnSpc>
                <a:spcPts val="3640"/>
              </a:lnSpc>
              <a:buFont typeface="Arial"/>
              <a:buChar char="•"/>
            </a:pPr>
            <a:r>
              <a:rPr lang="en-US" b="true" sz="2800">
                <a:solidFill>
                  <a:srgbClr val="0F2A37"/>
                </a:solidFill>
                <a:latin typeface="TT Drugs Bold"/>
                <a:ea typeface="TT Drugs Bold"/>
                <a:cs typeface="TT Drugs Bold"/>
                <a:sym typeface="TT Drugs Bold"/>
              </a:rPr>
              <a:t>Zalety: Znacząco redukują czas ładowania strony.</a:t>
            </a:r>
          </a:p>
          <a:p>
            <a:pPr algn="l" marL="604523" indent="-302261" lvl="1">
              <a:lnSpc>
                <a:spcPts val="3640"/>
              </a:lnSpc>
              <a:buFont typeface="Arial"/>
              <a:buChar char="•"/>
            </a:pPr>
            <a:r>
              <a:rPr lang="en-US" b="true" sz="2800">
                <a:solidFill>
                  <a:srgbClr val="0F2A37"/>
                </a:solidFill>
                <a:latin typeface="TT Drugs Bold"/>
                <a:ea typeface="TT Drugs Bold"/>
                <a:cs typeface="TT Drugs Bold"/>
                <a:sym typeface="TT Drugs Bold"/>
              </a:rPr>
              <a:t>Wspierane przez: Przeglądarki takie jak Chrome, Firefox, Opera (AVIF i WebP są wspierane przez wszystkie główne przeglądarki z wyjątkiem Internet Explorera).</a:t>
            </a:r>
          </a:p>
          <a:p>
            <a:pPr algn="l" marL="604523" indent="-302261" lvl="1">
              <a:lnSpc>
                <a:spcPts val="3640"/>
              </a:lnSpc>
              <a:buFont typeface="Arial"/>
              <a:buChar char="•"/>
            </a:pPr>
            <a:r>
              <a:rPr lang="en-US" b="true" sz="2800">
                <a:solidFill>
                  <a:srgbClr val="0F2A37"/>
                </a:solidFill>
                <a:latin typeface="TT Drugs Bold"/>
                <a:ea typeface="TT Drugs Bold"/>
                <a:cs typeface="TT Drugs Bold"/>
                <a:sym typeface="TT Drugs Bold"/>
              </a:rPr>
              <a:t>Przykład: Obraz w formacie WebP może być o 30% mniejszy od JPEG przy zachowaniu tej samej jakości.</a:t>
            </a:r>
          </a:p>
          <a:p>
            <a:pPr algn="l">
              <a:lnSpc>
                <a:spcPts val="3640"/>
              </a:lnSpc>
            </a:pPr>
          </a:p>
        </p:txBody>
      </p:sp>
    </p:spTree>
  </p:cSld>
  <p:clrMapOvr>
    <a:masterClrMapping/>
  </p:clrMapOvr>
</p:sld>
</file>

<file path=ppt/slides/slide3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F2A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755028" y="4375676"/>
            <a:ext cx="8825308" cy="8229600"/>
          </a:xfrm>
          <a:custGeom>
            <a:avLst/>
            <a:gdLst/>
            <a:ahLst/>
            <a:cxnLst/>
            <a:rect r="r" b="b" t="t" l="l"/>
            <a:pathLst>
              <a:path h="8229600" w="8825308">
                <a:moveTo>
                  <a:pt x="0" y="0"/>
                </a:moveTo>
                <a:lnTo>
                  <a:pt x="8825308" y="0"/>
                </a:lnTo>
                <a:lnTo>
                  <a:pt x="882530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175124" y="-255945"/>
            <a:ext cx="12946179" cy="11105043"/>
          </a:xfrm>
          <a:custGeom>
            <a:avLst/>
            <a:gdLst/>
            <a:ahLst/>
            <a:cxnLst/>
            <a:rect r="r" b="b" t="t" l="l"/>
            <a:pathLst>
              <a:path h="11105043" w="12946179">
                <a:moveTo>
                  <a:pt x="0" y="0"/>
                </a:moveTo>
                <a:lnTo>
                  <a:pt x="12946179" y="0"/>
                </a:lnTo>
                <a:lnTo>
                  <a:pt x="12946179" y="11105042"/>
                </a:lnTo>
                <a:lnTo>
                  <a:pt x="0" y="111050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1438" r="0" b="-11438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303164">
            <a:off x="-227922" y="2492901"/>
            <a:ext cx="8825308" cy="8229600"/>
          </a:xfrm>
          <a:custGeom>
            <a:avLst/>
            <a:gdLst/>
            <a:ahLst/>
            <a:cxnLst/>
            <a:rect r="r" b="b" t="t" l="l"/>
            <a:pathLst>
              <a:path h="8229600" w="8825308">
                <a:moveTo>
                  <a:pt x="0" y="0"/>
                </a:moveTo>
                <a:lnTo>
                  <a:pt x="8825308" y="0"/>
                </a:lnTo>
                <a:lnTo>
                  <a:pt x="882530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63165" y="1643738"/>
            <a:ext cx="12415134" cy="7296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519"/>
              </a:lnSpc>
            </a:pPr>
            <a:r>
              <a:rPr lang="en-US" sz="9599">
                <a:solidFill>
                  <a:srgbClr val="FFFFFF"/>
                </a:solidFill>
                <a:latin typeface="Forum"/>
                <a:ea typeface="Forum"/>
                <a:cs typeface="Forum"/>
                <a:sym typeface="Forum"/>
              </a:rPr>
              <a:t>UŻYWANIE SVG DO IKON I GRAFIK WEKTOROWYCH (LEPSZA JAKOŚĆ, MNIEJSZY ROZMIAR)</a:t>
            </a:r>
          </a:p>
        </p:txBody>
      </p:sp>
    </p:spTree>
  </p:cSld>
  <p:clrMapOvr>
    <a:masterClrMapping/>
  </p:clrMapOvr>
</p:sld>
</file>

<file path=ppt/slides/slide3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DCD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739433">
            <a:off x="11257563" y="-3827532"/>
            <a:ext cx="7998834" cy="10405430"/>
          </a:xfrm>
          <a:custGeom>
            <a:avLst/>
            <a:gdLst/>
            <a:ahLst/>
            <a:cxnLst/>
            <a:rect r="r" b="b" t="t" l="l"/>
            <a:pathLst>
              <a:path h="10405430" w="7998834">
                <a:moveTo>
                  <a:pt x="0" y="0"/>
                </a:moveTo>
                <a:lnTo>
                  <a:pt x="7998834" y="0"/>
                </a:lnTo>
                <a:lnTo>
                  <a:pt x="7998834" y="10405430"/>
                </a:lnTo>
                <a:lnTo>
                  <a:pt x="0" y="104054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765" r="0" b="-1765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6460999">
            <a:off x="-222040" y="-5095622"/>
            <a:ext cx="5758981" cy="11575841"/>
          </a:xfrm>
          <a:custGeom>
            <a:avLst/>
            <a:gdLst/>
            <a:ahLst/>
            <a:cxnLst/>
            <a:rect r="r" b="b" t="t" l="l"/>
            <a:pathLst>
              <a:path h="11575841" w="5758981">
                <a:moveTo>
                  <a:pt x="0" y="0"/>
                </a:moveTo>
                <a:lnTo>
                  <a:pt x="5758981" y="0"/>
                </a:lnTo>
                <a:lnTo>
                  <a:pt x="5758981" y="11575841"/>
                </a:lnTo>
                <a:lnTo>
                  <a:pt x="0" y="1157584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01412" y="146458"/>
            <a:ext cx="7780139" cy="6553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80"/>
              </a:lnSpc>
            </a:pPr>
            <a:r>
              <a:rPr lang="en-US" sz="5400">
                <a:solidFill>
                  <a:srgbClr val="0F2A37"/>
                </a:solidFill>
                <a:latin typeface="Forum"/>
                <a:ea typeface="Forum"/>
                <a:cs typeface="Forum"/>
                <a:sym typeface="Forum"/>
              </a:rPr>
              <a:t>SVG (SCALABLE VECTOR GRAPHICS) TO FORMAT WEKTOROWY, KTÓRY POZWALA NA SKALINGOWANIE GRAFIKI BEZ UTRATY JAKOŚCI, IDEALNY DO IKON, LOGO I PROSTYCH ILUSTRACJI.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981551" y="6522085"/>
            <a:ext cx="9617805" cy="2736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23" indent="-302261" lvl="1">
              <a:lnSpc>
                <a:spcPts val="3640"/>
              </a:lnSpc>
              <a:buFont typeface="Arial"/>
              <a:buChar char="•"/>
            </a:pPr>
            <a:r>
              <a:rPr lang="en-US" b="true" sz="2800">
                <a:solidFill>
                  <a:srgbClr val="0F2A37"/>
                </a:solidFill>
                <a:latin typeface="TT Drugs Bold"/>
                <a:ea typeface="TT Drugs Bold"/>
                <a:cs typeface="TT Drugs Bold"/>
                <a:sym typeface="TT Drugs Bold"/>
              </a:rPr>
              <a:t>Zalety SVG: Mały rozmiar pliku, doskonała jakość przy dowolnym powiększeniu.</a:t>
            </a:r>
          </a:p>
          <a:p>
            <a:pPr algn="l" marL="604523" indent="-302261" lvl="1">
              <a:lnSpc>
                <a:spcPts val="3640"/>
              </a:lnSpc>
              <a:buFont typeface="Arial"/>
              <a:buChar char="•"/>
            </a:pPr>
            <a:r>
              <a:rPr lang="en-US" b="true" sz="2800">
                <a:solidFill>
                  <a:srgbClr val="0F2A37"/>
                </a:solidFill>
                <a:latin typeface="TT Drugs Bold"/>
                <a:ea typeface="TT Drugs Bold"/>
                <a:cs typeface="TT Drugs Bold"/>
                <a:sym typeface="TT Drugs Bold"/>
              </a:rPr>
              <a:t>Przykład: Logo lub ikony zapisane w SVG zajmują mniej miejsca niż w formacie PNG, a jakość pozostaje wyższa.</a:t>
            </a:r>
          </a:p>
          <a:p>
            <a:pPr algn="l">
              <a:lnSpc>
                <a:spcPts val="3640"/>
              </a:lnSpc>
            </a:pPr>
          </a:p>
        </p:txBody>
      </p:sp>
    </p:spTree>
  </p:cSld>
  <p:clrMapOvr>
    <a:masterClrMapping/>
  </p:clrMapOvr>
</p:sld>
</file>

<file path=ppt/slides/slide3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F2A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755028" y="4375676"/>
            <a:ext cx="8825308" cy="8229600"/>
          </a:xfrm>
          <a:custGeom>
            <a:avLst/>
            <a:gdLst/>
            <a:ahLst/>
            <a:cxnLst/>
            <a:rect r="r" b="b" t="t" l="l"/>
            <a:pathLst>
              <a:path h="8229600" w="8825308">
                <a:moveTo>
                  <a:pt x="0" y="0"/>
                </a:moveTo>
                <a:lnTo>
                  <a:pt x="8825308" y="0"/>
                </a:lnTo>
                <a:lnTo>
                  <a:pt x="882530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175124" y="-255945"/>
            <a:ext cx="12946179" cy="11105043"/>
          </a:xfrm>
          <a:custGeom>
            <a:avLst/>
            <a:gdLst/>
            <a:ahLst/>
            <a:cxnLst/>
            <a:rect r="r" b="b" t="t" l="l"/>
            <a:pathLst>
              <a:path h="11105043" w="12946179">
                <a:moveTo>
                  <a:pt x="0" y="0"/>
                </a:moveTo>
                <a:lnTo>
                  <a:pt x="12946179" y="0"/>
                </a:lnTo>
                <a:lnTo>
                  <a:pt x="12946179" y="11105042"/>
                </a:lnTo>
                <a:lnTo>
                  <a:pt x="0" y="111050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1438" r="0" b="-11438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303164">
            <a:off x="-227922" y="2492901"/>
            <a:ext cx="8825308" cy="8229600"/>
          </a:xfrm>
          <a:custGeom>
            <a:avLst/>
            <a:gdLst/>
            <a:ahLst/>
            <a:cxnLst/>
            <a:rect r="r" b="b" t="t" l="l"/>
            <a:pathLst>
              <a:path h="8229600" w="8825308">
                <a:moveTo>
                  <a:pt x="0" y="0"/>
                </a:moveTo>
                <a:lnTo>
                  <a:pt x="8825308" y="0"/>
                </a:lnTo>
                <a:lnTo>
                  <a:pt x="882530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63165" y="1643738"/>
            <a:ext cx="12415134" cy="5838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519"/>
              </a:lnSpc>
            </a:pPr>
            <a:r>
              <a:rPr lang="en-US" sz="9599">
                <a:solidFill>
                  <a:srgbClr val="FFFFFF"/>
                </a:solidFill>
                <a:latin typeface="Forum"/>
                <a:ea typeface="Forum"/>
                <a:cs typeface="Forum"/>
                <a:sym typeface="Forum"/>
              </a:rPr>
              <a:t>KORZYŚCI Z UŻYWANIA CDN DLA OBRAZÓW (CLOUDFLARE, IMGIX, FASTLY)</a:t>
            </a:r>
          </a:p>
        </p:txBody>
      </p:sp>
    </p:spTree>
  </p:cSld>
  <p:clrMapOvr>
    <a:masterClrMapping/>
  </p:clrMapOvr>
</p:sld>
</file>

<file path=ppt/slides/slide3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DCD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739433">
            <a:off x="12322566" y="5897627"/>
            <a:ext cx="7998834" cy="10405430"/>
          </a:xfrm>
          <a:custGeom>
            <a:avLst/>
            <a:gdLst/>
            <a:ahLst/>
            <a:cxnLst/>
            <a:rect r="r" b="b" t="t" l="l"/>
            <a:pathLst>
              <a:path h="10405430" w="7998834">
                <a:moveTo>
                  <a:pt x="0" y="0"/>
                </a:moveTo>
                <a:lnTo>
                  <a:pt x="7998833" y="0"/>
                </a:lnTo>
                <a:lnTo>
                  <a:pt x="7998833" y="10405429"/>
                </a:lnTo>
                <a:lnTo>
                  <a:pt x="0" y="104054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765" r="0" b="-1765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6460999">
            <a:off x="-614409" y="-6400380"/>
            <a:ext cx="5758981" cy="11575841"/>
          </a:xfrm>
          <a:custGeom>
            <a:avLst/>
            <a:gdLst/>
            <a:ahLst/>
            <a:cxnLst/>
            <a:rect r="r" b="b" t="t" l="l"/>
            <a:pathLst>
              <a:path h="11575841" w="5758981">
                <a:moveTo>
                  <a:pt x="0" y="0"/>
                </a:moveTo>
                <a:lnTo>
                  <a:pt x="5758981" y="0"/>
                </a:lnTo>
                <a:lnTo>
                  <a:pt x="5758981" y="11575841"/>
                </a:lnTo>
                <a:lnTo>
                  <a:pt x="0" y="1157584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24211" y="2381250"/>
            <a:ext cx="8200534" cy="6877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00"/>
              </a:lnSpc>
            </a:pPr>
            <a:r>
              <a:rPr lang="en-US" sz="5000">
                <a:solidFill>
                  <a:srgbClr val="0F2A37"/>
                </a:solidFill>
                <a:latin typeface="Forum"/>
                <a:ea typeface="Forum"/>
                <a:cs typeface="Forum"/>
                <a:sym typeface="Forum"/>
              </a:rPr>
              <a:t>CDN (CONTENT DELIVERY NETWORK) UMOŻLIWIA PRZECHOWYWANIE KOPII OBRAZÓW NA SERWERACH NA CAŁYM ŚWIECIE, DZIĘKI CZEMU OBRAZY MOGĄ BYĆ ŁADOWANE Z SERWERA NAJBLIŻSZEGO UŻYTKOWNIKOWI.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200534" y="475647"/>
            <a:ext cx="9617805" cy="679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90881" indent="-345440" lvl="1">
              <a:lnSpc>
                <a:spcPts val="4160"/>
              </a:lnSpc>
              <a:buAutoNum type="arabicPeriod" startAt="1"/>
            </a:pPr>
            <a:r>
              <a:rPr lang="en-US" b="true" sz="3200">
                <a:solidFill>
                  <a:srgbClr val="0F2A37"/>
                </a:solidFill>
                <a:latin typeface="TT Drugs Bold"/>
                <a:ea typeface="TT Drugs Bold"/>
                <a:cs typeface="TT Drugs Bold"/>
                <a:sym typeface="TT Drugs Bold"/>
              </a:rPr>
              <a:t>Korzyści:</a:t>
            </a:r>
          </a:p>
          <a:p>
            <a:pPr algn="l" marL="690881" indent="-345440" lvl="1">
              <a:lnSpc>
                <a:spcPts val="4160"/>
              </a:lnSpc>
              <a:buFont typeface="Arial"/>
              <a:buChar char="•"/>
            </a:pPr>
            <a:r>
              <a:rPr lang="en-US" b="true" sz="3200">
                <a:solidFill>
                  <a:srgbClr val="0F2A37"/>
                </a:solidFill>
                <a:latin typeface="TT Drugs Bold"/>
                <a:ea typeface="TT Drugs Bold"/>
                <a:cs typeface="TT Drugs Bold"/>
                <a:sym typeface="TT Drugs Bold"/>
              </a:rPr>
              <a:t>Szybsze ładowanie obrazów: Mniejsze opóźnienia dzięki pobieraniu z serwerów w pobliżu użytkownika.</a:t>
            </a:r>
          </a:p>
          <a:p>
            <a:pPr algn="l" marL="690881" indent="-345440" lvl="1">
              <a:lnSpc>
                <a:spcPts val="4160"/>
              </a:lnSpc>
              <a:buFont typeface="Arial"/>
              <a:buChar char="•"/>
            </a:pPr>
            <a:r>
              <a:rPr lang="en-US" b="true" sz="3200">
                <a:solidFill>
                  <a:srgbClr val="0F2A37"/>
                </a:solidFill>
                <a:latin typeface="TT Drugs Bold"/>
                <a:ea typeface="TT Drugs Bold"/>
                <a:cs typeface="TT Drugs Bold"/>
                <a:sym typeface="TT Drugs Bold"/>
              </a:rPr>
              <a:t>Skalowalność: CDN może automatycznie skalować obrazy w zależności od urządzenia (np. mniejsze obrazy na urządzenia mobilne).</a:t>
            </a:r>
          </a:p>
          <a:p>
            <a:pPr algn="l" marL="690881" indent="-345440" lvl="1">
              <a:lnSpc>
                <a:spcPts val="4160"/>
              </a:lnSpc>
              <a:buAutoNum type="arabicPeriod" startAt="1"/>
            </a:pPr>
            <a:r>
              <a:rPr lang="en-US" b="true" sz="3200">
                <a:solidFill>
                  <a:srgbClr val="0F2A37"/>
                </a:solidFill>
                <a:latin typeface="TT Drugs Bold"/>
                <a:ea typeface="TT Drugs Bold"/>
                <a:cs typeface="TT Drugs Bold"/>
                <a:sym typeface="TT Drugs Bold"/>
              </a:rPr>
              <a:t>Przykład CDN: Cloudflare, Imgix i Fastly to popularne usługi CDN, które oferują optymalizację i dostarczanie obrazów na całym świecie.</a:t>
            </a:r>
          </a:p>
          <a:p>
            <a:pPr algn="l">
              <a:lnSpc>
                <a:spcPts val="4160"/>
              </a:lnSpc>
            </a:pPr>
          </a:p>
        </p:txBody>
      </p:sp>
    </p:spTree>
  </p:cSld>
  <p:clrMapOvr>
    <a:masterClrMapping/>
  </p:clrMapOvr>
</p:sld>
</file>

<file path=ppt/slides/slide3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F2A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755028" y="4375676"/>
            <a:ext cx="8825308" cy="8229600"/>
          </a:xfrm>
          <a:custGeom>
            <a:avLst/>
            <a:gdLst/>
            <a:ahLst/>
            <a:cxnLst/>
            <a:rect r="r" b="b" t="t" l="l"/>
            <a:pathLst>
              <a:path h="8229600" w="8825308">
                <a:moveTo>
                  <a:pt x="0" y="0"/>
                </a:moveTo>
                <a:lnTo>
                  <a:pt x="8825308" y="0"/>
                </a:lnTo>
                <a:lnTo>
                  <a:pt x="882530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175124" y="-255945"/>
            <a:ext cx="12946179" cy="11105043"/>
          </a:xfrm>
          <a:custGeom>
            <a:avLst/>
            <a:gdLst/>
            <a:ahLst/>
            <a:cxnLst/>
            <a:rect r="r" b="b" t="t" l="l"/>
            <a:pathLst>
              <a:path h="11105043" w="12946179">
                <a:moveTo>
                  <a:pt x="0" y="0"/>
                </a:moveTo>
                <a:lnTo>
                  <a:pt x="12946179" y="0"/>
                </a:lnTo>
                <a:lnTo>
                  <a:pt x="12946179" y="11105042"/>
                </a:lnTo>
                <a:lnTo>
                  <a:pt x="0" y="111050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1438" r="0" b="-11438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303164">
            <a:off x="-227922" y="2492901"/>
            <a:ext cx="8825308" cy="8229600"/>
          </a:xfrm>
          <a:custGeom>
            <a:avLst/>
            <a:gdLst/>
            <a:ahLst/>
            <a:cxnLst/>
            <a:rect r="r" b="b" t="t" l="l"/>
            <a:pathLst>
              <a:path h="8229600" w="8825308">
                <a:moveTo>
                  <a:pt x="0" y="0"/>
                </a:moveTo>
                <a:lnTo>
                  <a:pt x="8825308" y="0"/>
                </a:lnTo>
                <a:lnTo>
                  <a:pt x="882530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63165" y="1643738"/>
            <a:ext cx="17235673" cy="5838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519"/>
              </a:lnSpc>
            </a:pPr>
            <a:r>
              <a:rPr lang="en-US" sz="9599">
                <a:solidFill>
                  <a:srgbClr val="FFFFFF"/>
                </a:solidFill>
                <a:latin typeface="Forum"/>
                <a:ea typeface="Forum"/>
                <a:cs typeface="Forum"/>
                <a:sym typeface="Forum"/>
              </a:rPr>
              <a:t>SERWOWANIE RÓŻNYCH OBRAZÓW W ZALEŻNOŚCI OD URZĄDZENIA (CSS BACKGROUND-IMAGE VS. HTML &lt;PICTURE&gt;)</a:t>
            </a:r>
          </a:p>
        </p:txBody>
      </p:sp>
    </p:spTree>
  </p:cSld>
  <p:clrMapOvr>
    <a:masterClrMapping/>
  </p:clrMapOvr>
</p:sld>
</file>

<file path=ppt/slides/slide3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DCD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8100000">
            <a:off x="-2873462" y="5915416"/>
            <a:ext cx="7804324" cy="8225902"/>
          </a:xfrm>
          <a:custGeom>
            <a:avLst/>
            <a:gdLst/>
            <a:ahLst/>
            <a:cxnLst/>
            <a:rect r="r" b="b" t="t" l="l"/>
            <a:pathLst>
              <a:path h="8225902" w="7804324">
                <a:moveTo>
                  <a:pt x="7804324" y="0"/>
                </a:moveTo>
                <a:lnTo>
                  <a:pt x="0" y="0"/>
                </a:lnTo>
                <a:lnTo>
                  <a:pt x="0" y="8225902"/>
                </a:lnTo>
                <a:lnTo>
                  <a:pt x="7804324" y="8225902"/>
                </a:lnTo>
                <a:lnTo>
                  <a:pt x="7804324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7914474">
            <a:off x="12851098" y="-2143982"/>
            <a:ext cx="7518607" cy="4680333"/>
          </a:xfrm>
          <a:custGeom>
            <a:avLst/>
            <a:gdLst/>
            <a:ahLst/>
            <a:cxnLst/>
            <a:rect r="r" b="b" t="t" l="l"/>
            <a:pathLst>
              <a:path h="4680333" w="7518607">
                <a:moveTo>
                  <a:pt x="0" y="0"/>
                </a:moveTo>
                <a:lnTo>
                  <a:pt x="7518607" y="0"/>
                </a:lnTo>
                <a:lnTo>
                  <a:pt x="7518607" y="4680333"/>
                </a:lnTo>
                <a:lnTo>
                  <a:pt x="0" y="468033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10006" y="5874252"/>
            <a:ext cx="16667987" cy="3089269"/>
          </a:xfrm>
          <a:custGeom>
            <a:avLst/>
            <a:gdLst/>
            <a:ahLst/>
            <a:cxnLst/>
            <a:rect r="r" b="b" t="t" l="l"/>
            <a:pathLst>
              <a:path h="3089269" w="16667987">
                <a:moveTo>
                  <a:pt x="0" y="0"/>
                </a:moveTo>
                <a:lnTo>
                  <a:pt x="16667988" y="0"/>
                </a:lnTo>
                <a:lnTo>
                  <a:pt x="16667988" y="3089269"/>
                </a:lnTo>
                <a:lnTo>
                  <a:pt x="0" y="308926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21423" r="0" b="-9629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91313" y="607839"/>
            <a:ext cx="15946889" cy="11186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40"/>
              </a:lnSpc>
            </a:pPr>
            <a:r>
              <a:rPr lang="en-US" sz="3416">
                <a:solidFill>
                  <a:srgbClr val="0F2A37"/>
                </a:solidFill>
                <a:latin typeface="TT Drugs"/>
                <a:ea typeface="TT Drugs"/>
                <a:cs typeface="TT Drugs"/>
                <a:sym typeface="TT Drugs"/>
              </a:rPr>
              <a:t>Można serwować różne obrazy w zależności od urządzenia użytkownika (np. mniejsze obrazy dla telefonów, większe dla desktopów).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91313" y="3352922"/>
            <a:ext cx="17105375" cy="8472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69"/>
              </a:lnSpc>
            </a:pPr>
            <a:r>
              <a:rPr lang="en-US" sz="5284" b="true">
                <a:solidFill>
                  <a:srgbClr val="0F2A37"/>
                </a:solidFill>
                <a:latin typeface="TT Drugs Bold"/>
                <a:ea typeface="TT Drugs Bold"/>
                <a:cs typeface="TT Drugs Bold"/>
                <a:sym typeface="TT Drugs Bold"/>
              </a:rPr>
              <a:t>Przykład kodu:</a:t>
            </a:r>
          </a:p>
        </p:txBody>
      </p:sp>
    </p:spTree>
  </p:cSld>
  <p:clrMapOvr>
    <a:masterClrMapping/>
  </p:clrMapOvr>
</p:sld>
</file>

<file path=ppt/slides/slide3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DCD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8100000">
            <a:off x="-2873462" y="5915416"/>
            <a:ext cx="7804324" cy="8225902"/>
          </a:xfrm>
          <a:custGeom>
            <a:avLst/>
            <a:gdLst/>
            <a:ahLst/>
            <a:cxnLst/>
            <a:rect r="r" b="b" t="t" l="l"/>
            <a:pathLst>
              <a:path h="8225902" w="7804324">
                <a:moveTo>
                  <a:pt x="7804324" y="0"/>
                </a:moveTo>
                <a:lnTo>
                  <a:pt x="0" y="0"/>
                </a:lnTo>
                <a:lnTo>
                  <a:pt x="0" y="8225902"/>
                </a:lnTo>
                <a:lnTo>
                  <a:pt x="7804324" y="8225902"/>
                </a:lnTo>
                <a:lnTo>
                  <a:pt x="7804324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7914474">
            <a:off x="12851098" y="-2143982"/>
            <a:ext cx="7518607" cy="4680333"/>
          </a:xfrm>
          <a:custGeom>
            <a:avLst/>
            <a:gdLst/>
            <a:ahLst/>
            <a:cxnLst/>
            <a:rect r="r" b="b" t="t" l="l"/>
            <a:pathLst>
              <a:path h="4680333" w="7518607">
                <a:moveTo>
                  <a:pt x="0" y="0"/>
                </a:moveTo>
                <a:lnTo>
                  <a:pt x="7518607" y="0"/>
                </a:lnTo>
                <a:lnTo>
                  <a:pt x="7518607" y="4680333"/>
                </a:lnTo>
                <a:lnTo>
                  <a:pt x="0" y="468033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5905987"/>
            <a:ext cx="16230600" cy="3352313"/>
          </a:xfrm>
          <a:custGeom>
            <a:avLst/>
            <a:gdLst/>
            <a:ahLst/>
            <a:cxnLst/>
            <a:rect r="r" b="b" t="t" l="l"/>
            <a:pathLst>
              <a:path h="3352313" w="16230600">
                <a:moveTo>
                  <a:pt x="0" y="0"/>
                </a:moveTo>
                <a:lnTo>
                  <a:pt x="16230600" y="0"/>
                </a:lnTo>
                <a:lnTo>
                  <a:pt x="16230600" y="3352313"/>
                </a:lnTo>
                <a:lnTo>
                  <a:pt x="0" y="335231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1114" r="0" b="-11094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91313" y="607839"/>
            <a:ext cx="15946889" cy="16806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40"/>
              </a:lnSpc>
            </a:pPr>
            <a:r>
              <a:rPr lang="en-US" sz="3416">
                <a:solidFill>
                  <a:srgbClr val="0F2A37"/>
                </a:solidFill>
                <a:latin typeface="TT Drugs"/>
                <a:ea typeface="TT Drugs"/>
                <a:cs typeface="TT Drugs"/>
                <a:sym typeface="TT Drugs"/>
              </a:rPr>
              <a:t>CSS background-image:</a:t>
            </a:r>
          </a:p>
          <a:p>
            <a:pPr algn="l" marL="737521" indent="-368761" lvl="1">
              <a:lnSpc>
                <a:spcPts val="4440"/>
              </a:lnSpc>
              <a:buFont typeface="Arial"/>
              <a:buChar char="•"/>
            </a:pPr>
            <a:r>
              <a:rPr lang="en-US" sz="3416">
                <a:solidFill>
                  <a:srgbClr val="0F2A37"/>
                </a:solidFill>
                <a:latin typeface="TT Drugs"/>
                <a:ea typeface="TT Drugs"/>
                <a:cs typeface="TT Drugs"/>
                <a:sym typeface="TT Drugs"/>
              </a:rPr>
              <a:t>Można używać różnych obrazów tła w zależności od rozdzielczości ekranu.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91313" y="3352922"/>
            <a:ext cx="17105375" cy="8472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69"/>
              </a:lnSpc>
            </a:pPr>
            <a:r>
              <a:rPr lang="en-US" sz="5284" b="true">
                <a:solidFill>
                  <a:srgbClr val="0F2A37"/>
                </a:solidFill>
                <a:latin typeface="TT Drugs Bold"/>
                <a:ea typeface="TT Drugs Bold"/>
                <a:cs typeface="TT Drugs Bold"/>
                <a:sym typeface="TT Drugs Bold"/>
              </a:rPr>
              <a:t>Przykład kodu: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F2A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019175"/>
            <a:ext cx="8402807" cy="5838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519"/>
              </a:lnSpc>
            </a:pPr>
            <a:r>
              <a:rPr lang="en-US" sz="9599">
                <a:solidFill>
                  <a:srgbClr val="FFFFFF"/>
                </a:solidFill>
                <a:latin typeface="Forum"/>
                <a:ea typeface="Forum"/>
                <a:cs typeface="Forum"/>
                <a:sym typeface="Forum"/>
              </a:rPr>
              <a:t>WYZWANIA ZWIĄZANE Z DUŻĄ ILOŚCIĄ MULTIMEDIÓW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-2903874">
            <a:off x="7832327" y="895929"/>
            <a:ext cx="10898092" cy="9522208"/>
          </a:xfrm>
          <a:custGeom>
            <a:avLst/>
            <a:gdLst/>
            <a:ahLst/>
            <a:cxnLst/>
            <a:rect r="r" b="b" t="t" l="l"/>
            <a:pathLst>
              <a:path h="9522208" w="10898092">
                <a:moveTo>
                  <a:pt x="0" y="0"/>
                </a:moveTo>
                <a:lnTo>
                  <a:pt x="10898092" y="0"/>
                </a:lnTo>
                <a:lnTo>
                  <a:pt x="10898092" y="9522208"/>
                </a:lnTo>
                <a:lnTo>
                  <a:pt x="0" y="95222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DCD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8100000">
            <a:off x="-1401240" y="5766256"/>
            <a:ext cx="7804324" cy="8225902"/>
          </a:xfrm>
          <a:custGeom>
            <a:avLst/>
            <a:gdLst/>
            <a:ahLst/>
            <a:cxnLst/>
            <a:rect r="r" b="b" t="t" l="l"/>
            <a:pathLst>
              <a:path h="8225902" w="7804324">
                <a:moveTo>
                  <a:pt x="7804325" y="0"/>
                </a:moveTo>
                <a:lnTo>
                  <a:pt x="0" y="0"/>
                </a:lnTo>
                <a:lnTo>
                  <a:pt x="0" y="8225902"/>
                </a:lnTo>
                <a:lnTo>
                  <a:pt x="7804325" y="8225902"/>
                </a:lnTo>
                <a:lnTo>
                  <a:pt x="7804325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7914474">
            <a:off x="11962112" y="-2340167"/>
            <a:ext cx="7518607" cy="4680333"/>
          </a:xfrm>
          <a:custGeom>
            <a:avLst/>
            <a:gdLst/>
            <a:ahLst/>
            <a:cxnLst/>
            <a:rect r="r" b="b" t="t" l="l"/>
            <a:pathLst>
              <a:path h="4680333" w="7518607">
                <a:moveTo>
                  <a:pt x="0" y="0"/>
                </a:moveTo>
                <a:lnTo>
                  <a:pt x="7518608" y="0"/>
                </a:lnTo>
                <a:lnTo>
                  <a:pt x="7518608" y="4680334"/>
                </a:lnTo>
                <a:lnTo>
                  <a:pt x="0" y="46803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63513" y="1000125"/>
            <a:ext cx="15856074" cy="2736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23" indent="-302261" lvl="1">
              <a:lnSpc>
                <a:spcPts val="3640"/>
              </a:lnSpc>
              <a:buFont typeface="Arial"/>
              <a:buChar char="•"/>
            </a:pPr>
            <a:r>
              <a:rPr lang="en-US" sz="2800">
                <a:solidFill>
                  <a:srgbClr val="0F2A37"/>
                </a:solidFill>
                <a:latin typeface="TT Drugs"/>
                <a:ea typeface="TT Drugs"/>
                <a:cs typeface="TT Drugs"/>
                <a:sym typeface="TT Drugs"/>
              </a:rPr>
              <a:t>Obrazy o wysokiej rozdzielczości, filmy w HD, oraz pliki audio i wideo mogą być ogromnymi plikami. Strony z wieloma multimediami potrzebują dużo czasu na załadowanie tych zasobów.</a:t>
            </a:r>
          </a:p>
          <a:p>
            <a:pPr algn="l" marL="604523" indent="-302261" lvl="1">
              <a:lnSpc>
                <a:spcPts val="3640"/>
              </a:lnSpc>
              <a:buFont typeface="Arial"/>
              <a:buChar char="•"/>
            </a:pPr>
            <a:r>
              <a:rPr lang="en-US" sz="2800">
                <a:solidFill>
                  <a:srgbClr val="0F2A37"/>
                </a:solidFill>
                <a:latin typeface="TT Drugs"/>
                <a:ea typeface="TT Drugs"/>
                <a:cs typeface="TT Drugs"/>
                <a:sym typeface="TT Drugs"/>
              </a:rPr>
              <a:t>Przykład: Duży obraz w rozdzielczości 4000x3000 px może ważyć nawet 10 MB, co znacząco spowalnia czas ładowania strony.</a:t>
            </a:r>
          </a:p>
          <a:p>
            <a:pPr algn="l" marL="604523" indent="-302261" lvl="1">
              <a:lnSpc>
                <a:spcPts val="3640"/>
              </a:lnSpc>
              <a:buFont typeface="Arial"/>
              <a:buChar char="•"/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663513" y="3311458"/>
            <a:ext cx="17105375" cy="6928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69"/>
              </a:lnSpc>
            </a:pPr>
            <a:r>
              <a:rPr lang="en-US" sz="4284" b="true">
                <a:solidFill>
                  <a:srgbClr val="0F2A37"/>
                </a:solidFill>
                <a:latin typeface="TT Drugs Bold"/>
                <a:ea typeface="TT Drugs Bold"/>
                <a:cs typeface="TT Drugs Bold"/>
                <a:sym typeface="TT Drugs Bold"/>
              </a:rPr>
              <a:t>Wysokie zużycie przepustowości zwiększa koszty: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09587" y="4042361"/>
            <a:ext cx="17259300" cy="22790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23" indent="-302261" lvl="1">
              <a:lnSpc>
                <a:spcPts val="3640"/>
              </a:lnSpc>
              <a:buFont typeface="Arial"/>
              <a:buChar char="•"/>
            </a:pPr>
            <a:r>
              <a:rPr lang="en-US" sz="2800">
                <a:solidFill>
                  <a:srgbClr val="0F2A37"/>
                </a:solidFill>
                <a:latin typeface="TT Drugs"/>
                <a:ea typeface="TT Drugs"/>
                <a:cs typeface="TT Drugs"/>
                <a:sym typeface="TT Drugs"/>
              </a:rPr>
              <a:t>Ładowanie dużych plików multimedialnych może prowadzić do wysokiego zużycia przepustowości serwera oraz większych kosztów hostingu.</a:t>
            </a:r>
          </a:p>
          <a:p>
            <a:pPr algn="l" marL="604523" indent="-302261" lvl="1">
              <a:lnSpc>
                <a:spcPts val="3640"/>
              </a:lnSpc>
              <a:buFont typeface="Arial"/>
              <a:buChar char="•"/>
            </a:pPr>
            <a:r>
              <a:rPr lang="en-US" sz="2800">
                <a:solidFill>
                  <a:srgbClr val="0F2A37"/>
                </a:solidFill>
                <a:latin typeface="TT Drugs"/>
                <a:ea typeface="TT Drugs"/>
                <a:cs typeface="TT Drugs"/>
                <a:sym typeface="TT Drugs"/>
              </a:rPr>
              <a:t>Przykład: Strony, które oferują wideo w jakości 4K, mogą znacznie obciążyć serwery i powodować wzrost opłat za transfer danych.</a:t>
            </a:r>
          </a:p>
          <a:p>
            <a:pPr algn="l">
              <a:lnSpc>
                <a:spcPts val="3640"/>
              </a:lnSpc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663513" y="6007128"/>
            <a:ext cx="17105375" cy="3414214"/>
            <a:chOff x="0" y="0"/>
            <a:chExt cx="22807166" cy="4552285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1147604"/>
              <a:ext cx="22807166" cy="340468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674395" indent="-337197" lvl="1">
                <a:lnSpc>
                  <a:spcPts val="4060"/>
                </a:lnSpc>
                <a:buFont typeface="Arial"/>
                <a:buChar char="•"/>
              </a:pPr>
              <a:r>
                <a:rPr lang="en-US" sz="3123">
                  <a:solidFill>
                    <a:srgbClr val="000000"/>
                  </a:solidFill>
                  <a:latin typeface="TT Drugs"/>
                  <a:ea typeface="TT Drugs"/>
                  <a:cs typeface="TT Drugs"/>
                  <a:sym typeface="TT Drugs"/>
                </a:rPr>
                <a:t>Animacje CSS, JavaScript oraz wideo w tle mogą wykorzystać duże zasoby procesora i grafiki, szczególnie na starszych urządzeniach lub telefonach mobilnych.</a:t>
              </a:r>
            </a:p>
            <a:p>
              <a:pPr algn="l" marL="674395" indent="-337197" lvl="1">
                <a:lnSpc>
                  <a:spcPts val="4060"/>
                </a:lnSpc>
                <a:buFont typeface="Arial"/>
                <a:buChar char="•"/>
              </a:pPr>
              <a:r>
                <a:rPr lang="en-US" sz="3123">
                  <a:solidFill>
                    <a:srgbClr val="000000"/>
                  </a:solidFill>
                  <a:latin typeface="TT Drugs"/>
                  <a:ea typeface="TT Drugs"/>
                  <a:cs typeface="TT Drugs"/>
                  <a:sym typeface="TT Drugs"/>
                </a:rPr>
                <a:t>Przykład: Używanie animacji 3D lub dużych wideo w tle może spowodować spowolnienie urządzeń mobilnych z niższą specyfikacją.</a:t>
              </a:r>
            </a:p>
            <a:p>
              <a:pPr algn="l">
                <a:lnSpc>
                  <a:spcPts val="4060"/>
                </a:lnSpc>
              </a:pP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-47625"/>
              <a:ext cx="22807166" cy="83158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075"/>
                </a:lnSpc>
              </a:pPr>
              <a:r>
                <a:rPr lang="en-US" sz="3904" b="true">
                  <a:solidFill>
                    <a:srgbClr val="0F2A37"/>
                  </a:solidFill>
                  <a:latin typeface="TT Drugs Bold"/>
                  <a:ea typeface="TT Drugs Bold"/>
                  <a:cs typeface="TT Drugs Bold"/>
                  <a:sym typeface="TT Drugs Bold"/>
                </a:rPr>
                <a:t>Animacje i filmy mogą obciążać procesor i GPU:</a:t>
              </a: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509588" y="202599"/>
            <a:ext cx="17259300" cy="8304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38"/>
              </a:lnSpc>
              <a:spcBef>
                <a:spcPct val="0"/>
              </a:spcBef>
            </a:pPr>
            <a:r>
              <a:rPr lang="en-US" b="true" sz="5106">
                <a:solidFill>
                  <a:srgbClr val="000000"/>
                </a:solidFill>
                <a:latin typeface="TT Drugs Bold"/>
                <a:ea typeface="TT Drugs Bold"/>
                <a:cs typeface="TT Drugs Bold"/>
                <a:sym typeface="TT Drugs Bold"/>
              </a:rPr>
              <a:t>Duże pliki spowalniają ładowanie strony: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F2A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019175"/>
            <a:ext cx="8402807" cy="2924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519"/>
              </a:lnSpc>
            </a:pPr>
            <a:r>
              <a:rPr lang="en-US" sz="9599">
                <a:solidFill>
                  <a:srgbClr val="FFFFFF"/>
                </a:solidFill>
                <a:latin typeface="Forum"/>
                <a:ea typeface="Forum"/>
                <a:cs typeface="Forum"/>
                <a:sym typeface="Forum"/>
              </a:rPr>
              <a:t>CELE OPTYMALIZACJI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-2903874">
            <a:off x="7832327" y="895929"/>
            <a:ext cx="10898092" cy="9522208"/>
          </a:xfrm>
          <a:custGeom>
            <a:avLst/>
            <a:gdLst/>
            <a:ahLst/>
            <a:cxnLst/>
            <a:rect r="r" b="b" t="t" l="l"/>
            <a:pathLst>
              <a:path h="9522208" w="10898092">
                <a:moveTo>
                  <a:pt x="0" y="0"/>
                </a:moveTo>
                <a:lnTo>
                  <a:pt x="10898092" y="0"/>
                </a:lnTo>
                <a:lnTo>
                  <a:pt x="10898092" y="9522208"/>
                </a:lnTo>
                <a:lnTo>
                  <a:pt x="0" y="95222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DCD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8100000">
            <a:off x="-1401240" y="5766256"/>
            <a:ext cx="7804324" cy="8225902"/>
          </a:xfrm>
          <a:custGeom>
            <a:avLst/>
            <a:gdLst/>
            <a:ahLst/>
            <a:cxnLst/>
            <a:rect r="r" b="b" t="t" l="l"/>
            <a:pathLst>
              <a:path h="8225902" w="7804324">
                <a:moveTo>
                  <a:pt x="7804325" y="0"/>
                </a:moveTo>
                <a:lnTo>
                  <a:pt x="0" y="0"/>
                </a:lnTo>
                <a:lnTo>
                  <a:pt x="0" y="8225902"/>
                </a:lnTo>
                <a:lnTo>
                  <a:pt x="7804325" y="8225902"/>
                </a:lnTo>
                <a:lnTo>
                  <a:pt x="7804325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7914474">
            <a:off x="11962112" y="-2340167"/>
            <a:ext cx="7518607" cy="4680333"/>
          </a:xfrm>
          <a:custGeom>
            <a:avLst/>
            <a:gdLst/>
            <a:ahLst/>
            <a:cxnLst/>
            <a:rect r="r" b="b" t="t" l="l"/>
            <a:pathLst>
              <a:path h="4680333" w="7518607">
                <a:moveTo>
                  <a:pt x="0" y="0"/>
                </a:moveTo>
                <a:lnTo>
                  <a:pt x="7518608" y="0"/>
                </a:lnTo>
                <a:lnTo>
                  <a:pt x="7518608" y="4680334"/>
                </a:lnTo>
                <a:lnTo>
                  <a:pt x="0" y="46803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63513" y="1000125"/>
            <a:ext cx="15946889" cy="22324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86395" indent="-293198" lvl="1">
              <a:lnSpc>
                <a:spcPts val="3530"/>
              </a:lnSpc>
              <a:buFont typeface="Arial"/>
              <a:buChar char="•"/>
            </a:pPr>
            <a:r>
              <a:rPr lang="en-US" sz="2716">
                <a:solidFill>
                  <a:srgbClr val="0F2A37"/>
                </a:solidFill>
                <a:latin typeface="TT Drugs"/>
                <a:ea typeface="TT Drugs"/>
                <a:cs typeface="TT Drugs"/>
                <a:sym typeface="TT Drugs"/>
              </a:rPr>
              <a:t>Celem jest zapewnienie jak najkrótszego czasu ładowania strony, bez obniżania jakości wizualnej i funkcjonalności strony. To oznacza stosowanie kompresji, optymalizacji obrazów i mediów, ale bez utraty ich jakości.</a:t>
            </a:r>
          </a:p>
          <a:p>
            <a:pPr algn="l" marL="586395" indent="-293198" lvl="1">
              <a:lnSpc>
                <a:spcPts val="3530"/>
              </a:lnSpc>
              <a:buFont typeface="Arial"/>
              <a:buChar char="•"/>
            </a:pPr>
            <a:r>
              <a:rPr lang="en-US" sz="2716">
                <a:solidFill>
                  <a:srgbClr val="0F2A37"/>
                </a:solidFill>
                <a:latin typeface="TT Drugs"/>
                <a:ea typeface="TT Drugs"/>
                <a:cs typeface="TT Drugs"/>
                <a:sym typeface="TT Drugs"/>
              </a:rPr>
              <a:t>Przykład: Używanie formatu WebP zamiast JPEG może zmniejszyć rozmiar pliku o 30-40% przy zachowaniu jakości.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09588" y="3194481"/>
            <a:ext cx="17105375" cy="6447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79"/>
              </a:lnSpc>
            </a:pPr>
            <a:r>
              <a:rPr lang="en-US" sz="3984" b="true">
                <a:solidFill>
                  <a:srgbClr val="0F2A37"/>
                </a:solidFill>
                <a:latin typeface="TT Drugs Bold"/>
                <a:ea typeface="TT Drugs Bold"/>
                <a:cs typeface="TT Drugs Bold"/>
                <a:sym typeface="TT Drugs Bold"/>
              </a:rPr>
              <a:t>Poprawa kluczowych wskaźników Core Web Vitals: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09587" y="4051886"/>
            <a:ext cx="17259300" cy="2147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5191" indent="-237595" lvl="1">
              <a:lnSpc>
                <a:spcPts val="2861"/>
              </a:lnSpc>
              <a:buFont typeface="Arial"/>
              <a:buChar char="•"/>
            </a:pPr>
            <a:r>
              <a:rPr lang="en-US" sz="2200">
                <a:solidFill>
                  <a:srgbClr val="0F2A37"/>
                </a:solidFill>
                <a:latin typeface="TT Drugs"/>
                <a:ea typeface="TT Drugs"/>
                <a:cs typeface="TT Drugs"/>
                <a:sym typeface="TT Drugs"/>
              </a:rPr>
              <a:t>Core Web Vitals to zbiór trzech kluczowych wskaźników, które mają wpływ na ranking strony w Google:</a:t>
            </a:r>
          </a:p>
          <a:p>
            <a:pPr algn="l" marL="475191" indent="-237595" lvl="1">
              <a:lnSpc>
                <a:spcPts val="2861"/>
              </a:lnSpc>
              <a:buFont typeface="Arial"/>
              <a:buChar char="•"/>
            </a:pPr>
            <a:r>
              <a:rPr lang="en-US" sz="2200">
                <a:solidFill>
                  <a:srgbClr val="0F2A37"/>
                </a:solidFill>
                <a:latin typeface="TT Drugs"/>
                <a:ea typeface="TT Drugs"/>
                <a:cs typeface="TT Drugs"/>
                <a:sym typeface="TT Drugs"/>
              </a:rPr>
              <a:t>Largest Contentful Paint (LCP): Jak szybko załadowuje się największy widoczny element strony (np. obraz, blok tekstu).</a:t>
            </a:r>
          </a:p>
          <a:p>
            <a:pPr algn="l" marL="475191" indent="-237595" lvl="1">
              <a:lnSpc>
                <a:spcPts val="2861"/>
              </a:lnSpc>
              <a:buFont typeface="Arial"/>
              <a:buChar char="•"/>
            </a:pPr>
            <a:r>
              <a:rPr lang="en-US" sz="2200">
                <a:solidFill>
                  <a:srgbClr val="0F2A37"/>
                </a:solidFill>
                <a:latin typeface="TT Drugs"/>
                <a:ea typeface="TT Drugs"/>
                <a:cs typeface="TT Drugs"/>
                <a:sym typeface="TT Drugs"/>
              </a:rPr>
              <a:t>First Input Delay (FID): Jak szybko strona reaguje na pierwszą interakcję użytkownika.</a:t>
            </a:r>
          </a:p>
          <a:p>
            <a:pPr algn="l" marL="475191" indent="-237595" lvl="1">
              <a:lnSpc>
                <a:spcPts val="2861"/>
              </a:lnSpc>
              <a:buFont typeface="Arial"/>
              <a:buChar char="•"/>
            </a:pPr>
            <a:r>
              <a:rPr lang="en-US" sz="2200">
                <a:solidFill>
                  <a:srgbClr val="0F2A37"/>
                </a:solidFill>
                <a:latin typeface="TT Drugs"/>
                <a:ea typeface="TT Drugs"/>
                <a:cs typeface="TT Drugs"/>
                <a:sym typeface="TT Drugs"/>
              </a:rPr>
              <a:t>Cumulative Layout Shift (CLS): Jak stabilny jest układ strony podczas jej ładowania (np. unikanie przesuwających się elementów).</a:t>
            </a:r>
          </a:p>
          <a:p>
            <a:pPr algn="l">
              <a:lnSpc>
                <a:spcPts val="2861"/>
              </a:lnSpc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591313" y="6427901"/>
            <a:ext cx="17105375" cy="2596092"/>
            <a:chOff x="0" y="0"/>
            <a:chExt cx="22807166" cy="3461456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1044813"/>
              <a:ext cx="22807166" cy="24166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78932" indent="-239466" lvl="1">
                <a:lnSpc>
                  <a:spcPts val="2883"/>
                </a:lnSpc>
                <a:buFont typeface="Arial"/>
                <a:buChar char="•"/>
              </a:pPr>
              <a:r>
                <a:rPr lang="en-US" sz="2218">
                  <a:solidFill>
                    <a:srgbClr val="000000"/>
                  </a:solidFill>
                  <a:latin typeface="TT Drugs"/>
                  <a:ea typeface="TT Drugs"/>
                  <a:cs typeface="TT Drugs"/>
                  <a:sym typeface="TT Drugs"/>
                </a:rPr>
                <a:t>Optymalizacja mobilna jest kluczowa, ponieważ coraz więcej użytkowników korzysta z urządzeń mobilnych. Musimy upewnić się, że strona działa płynnie na różnych urządzeniach i rozdzielczościach ekranu.</a:t>
              </a:r>
            </a:p>
            <a:p>
              <a:pPr algn="l" marL="478932" indent="-239466" lvl="1">
                <a:lnSpc>
                  <a:spcPts val="2883"/>
                </a:lnSpc>
                <a:buFont typeface="Arial"/>
                <a:buChar char="•"/>
              </a:pPr>
              <a:r>
                <a:rPr lang="en-US" sz="2218">
                  <a:solidFill>
                    <a:srgbClr val="000000"/>
                  </a:solidFill>
                  <a:latin typeface="TT Drugs"/>
                  <a:ea typeface="TT Drugs"/>
                  <a:cs typeface="TT Drugs"/>
                  <a:sym typeface="TT Drugs"/>
                </a:rPr>
                <a:t>Przykład: Korzystanie z responsywnych obrazów (np. srcset) pozwala wyświetlać różne wersje obrazów zależnie od rozdzielczości ekranu, co pomaga zaoszczędzić transfer danych i czas ładowania.</a:t>
              </a:r>
            </a:p>
            <a:p>
              <a:pPr algn="l">
                <a:lnSpc>
                  <a:spcPts val="2883"/>
                </a:lnSpc>
              </a:pP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-47625"/>
              <a:ext cx="22807166" cy="8329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034"/>
                </a:lnSpc>
              </a:pPr>
              <a:r>
                <a:rPr lang="en-US" sz="3872" b="true">
                  <a:solidFill>
                    <a:srgbClr val="0F2A37"/>
                  </a:solidFill>
                  <a:latin typeface="TT Drugs Bold"/>
                  <a:ea typeface="TT Drugs Bold"/>
                  <a:cs typeface="TT Drugs Bold"/>
                  <a:sym typeface="TT Drugs Bold"/>
                </a:rPr>
                <a:t>Ulepszenie doświadczenia na komputerach i urządzeniach mobilnych:</a:t>
              </a: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509588" y="212124"/>
            <a:ext cx="17259300" cy="636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78"/>
              </a:lnSpc>
              <a:spcBef>
                <a:spcPct val="0"/>
              </a:spcBef>
            </a:pPr>
            <a:r>
              <a:rPr lang="en-US" b="true" sz="3906">
                <a:solidFill>
                  <a:srgbClr val="000000"/>
                </a:solidFill>
                <a:latin typeface="TT Drugs Bold"/>
                <a:ea typeface="TT Drugs Bold"/>
                <a:cs typeface="TT Drugs Bold"/>
                <a:sym typeface="TT Drugs Bold"/>
              </a:rPr>
              <a:t>Skrócenie czasu ładowania bez utraty jakości: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F2A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019175"/>
            <a:ext cx="8402807" cy="4381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519"/>
              </a:lnSpc>
            </a:pPr>
            <a:r>
              <a:rPr lang="en-US" sz="9599">
                <a:solidFill>
                  <a:srgbClr val="FFFFFF"/>
                </a:solidFill>
                <a:latin typeface="Forum"/>
                <a:ea typeface="Forum"/>
                <a:cs typeface="Forum"/>
                <a:sym typeface="Forum"/>
              </a:rPr>
              <a:t>NARZĘDZIA DO POMIARU WYDAJNOŚCI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-2903874">
            <a:off x="7832327" y="895929"/>
            <a:ext cx="10898092" cy="9522208"/>
          </a:xfrm>
          <a:custGeom>
            <a:avLst/>
            <a:gdLst/>
            <a:ahLst/>
            <a:cxnLst/>
            <a:rect r="r" b="b" t="t" l="l"/>
            <a:pathLst>
              <a:path h="9522208" w="10898092">
                <a:moveTo>
                  <a:pt x="0" y="0"/>
                </a:moveTo>
                <a:lnTo>
                  <a:pt x="10898092" y="0"/>
                </a:lnTo>
                <a:lnTo>
                  <a:pt x="10898092" y="9522208"/>
                </a:lnTo>
                <a:lnTo>
                  <a:pt x="0" y="95222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DCD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8100000">
            <a:off x="-1401240" y="5766256"/>
            <a:ext cx="7804324" cy="8225902"/>
          </a:xfrm>
          <a:custGeom>
            <a:avLst/>
            <a:gdLst/>
            <a:ahLst/>
            <a:cxnLst/>
            <a:rect r="r" b="b" t="t" l="l"/>
            <a:pathLst>
              <a:path h="8225902" w="7804324">
                <a:moveTo>
                  <a:pt x="7804325" y="0"/>
                </a:moveTo>
                <a:lnTo>
                  <a:pt x="0" y="0"/>
                </a:lnTo>
                <a:lnTo>
                  <a:pt x="0" y="8225902"/>
                </a:lnTo>
                <a:lnTo>
                  <a:pt x="7804325" y="8225902"/>
                </a:lnTo>
                <a:lnTo>
                  <a:pt x="7804325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7914474">
            <a:off x="11962112" y="-2340167"/>
            <a:ext cx="7518607" cy="4680333"/>
          </a:xfrm>
          <a:custGeom>
            <a:avLst/>
            <a:gdLst/>
            <a:ahLst/>
            <a:cxnLst/>
            <a:rect r="r" b="b" t="t" l="l"/>
            <a:pathLst>
              <a:path h="4680333" w="7518607">
                <a:moveTo>
                  <a:pt x="0" y="0"/>
                </a:moveTo>
                <a:lnTo>
                  <a:pt x="7518608" y="0"/>
                </a:lnTo>
                <a:lnTo>
                  <a:pt x="7518608" y="4680334"/>
                </a:lnTo>
                <a:lnTo>
                  <a:pt x="0" y="46803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63513" y="1000125"/>
            <a:ext cx="15946889" cy="1784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86395" indent="-293198" lvl="1">
              <a:lnSpc>
                <a:spcPts val="3530"/>
              </a:lnSpc>
              <a:buFont typeface="Arial"/>
              <a:buChar char="•"/>
            </a:pPr>
            <a:r>
              <a:rPr lang="en-US" sz="2716">
                <a:solidFill>
                  <a:srgbClr val="0F2A37"/>
                </a:solidFill>
                <a:latin typeface="TT Drugs"/>
                <a:ea typeface="TT Drugs"/>
                <a:cs typeface="TT Drugs"/>
                <a:sym typeface="TT Drugs"/>
              </a:rPr>
              <a:t>Narzędzie do audytu strony internetowej pod kątem wydajności, SEO, dostępności i innych aspektów. Umożliwia uzyskanie dokładnych danych na temat wydajności strony.</a:t>
            </a:r>
          </a:p>
          <a:p>
            <a:pPr algn="l" marL="586395" indent="-293198" lvl="1">
              <a:lnSpc>
                <a:spcPts val="3530"/>
              </a:lnSpc>
              <a:buFont typeface="Arial"/>
              <a:buChar char="•"/>
            </a:pPr>
            <a:r>
              <a:rPr lang="en-US" sz="2716">
                <a:solidFill>
                  <a:srgbClr val="0F2A37"/>
                </a:solidFill>
                <a:latin typeface="TT Drugs"/>
                <a:ea typeface="TT Drugs"/>
                <a:cs typeface="TT Drugs"/>
                <a:sym typeface="TT Drugs"/>
              </a:rPr>
              <a:t>Dzięki Lighthouse: Możesz sprawdzić, jakie zasoby strony spowalniają ładowanie i uzyskać rekomendacje dotyczące optymalizacji.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09588" y="2746806"/>
            <a:ext cx="17105375" cy="6447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79"/>
              </a:lnSpc>
            </a:pPr>
            <a:r>
              <a:rPr lang="en-US" sz="3984" b="true">
                <a:solidFill>
                  <a:srgbClr val="0F2A37"/>
                </a:solidFill>
                <a:latin typeface="TT Drugs Bold"/>
                <a:ea typeface="TT Drugs Bold"/>
                <a:cs typeface="TT Drugs Bold"/>
                <a:sym typeface="TT Drugs Bold"/>
              </a:rPr>
              <a:t>GTmetrix: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09587" y="3553454"/>
            <a:ext cx="17259300" cy="17880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5191" indent="-237595" lvl="1">
              <a:lnSpc>
                <a:spcPts val="2861"/>
              </a:lnSpc>
              <a:buFont typeface="Arial"/>
              <a:buChar char="•"/>
            </a:pPr>
            <a:r>
              <a:rPr lang="en-US" sz="2200">
                <a:solidFill>
                  <a:srgbClr val="0F2A37"/>
                </a:solidFill>
                <a:latin typeface="TT Drugs"/>
                <a:ea typeface="TT Drugs"/>
                <a:cs typeface="TT Drugs"/>
                <a:sym typeface="TT Drugs"/>
              </a:rPr>
              <a:t>Narzędzie, które mierzy czas ładowania strony, rozmiar strony i liczbę zapytań HTTP. Daje szczegółowe analizy dotyczące optymalizacji i poleca zmiany, które poprawią wydajność.</a:t>
            </a:r>
          </a:p>
          <a:p>
            <a:pPr algn="l" marL="475191" indent="-237595" lvl="1">
              <a:lnSpc>
                <a:spcPts val="2861"/>
              </a:lnSpc>
              <a:buFont typeface="Arial"/>
              <a:buChar char="•"/>
            </a:pPr>
            <a:r>
              <a:rPr lang="en-US" sz="2200">
                <a:solidFill>
                  <a:srgbClr val="0F2A37"/>
                </a:solidFill>
                <a:latin typeface="TT Drugs"/>
                <a:ea typeface="TT Drugs"/>
                <a:cs typeface="TT Drugs"/>
                <a:sym typeface="TT Drugs"/>
              </a:rPr>
              <a:t>Przykład: GTmetrix pokazuje, jak szybko strona ładuje się w różnych lokalizacjach na świecie i daje rekomendacje dotyczące przyspieszenia ładowania.</a:t>
            </a:r>
          </a:p>
          <a:p>
            <a:pPr algn="l">
              <a:lnSpc>
                <a:spcPts val="2861"/>
              </a:lnSpc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509587" y="5143500"/>
            <a:ext cx="17105375" cy="2596092"/>
            <a:chOff x="0" y="0"/>
            <a:chExt cx="22807166" cy="3461456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1044813"/>
              <a:ext cx="22807166" cy="24166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78932" indent="-239466" lvl="1">
                <a:lnSpc>
                  <a:spcPts val="2883"/>
                </a:lnSpc>
                <a:buFont typeface="Arial"/>
                <a:buChar char="•"/>
              </a:pPr>
              <a:r>
                <a:rPr lang="en-US" sz="2218">
                  <a:solidFill>
                    <a:srgbClr val="000000"/>
                  </a:solidFill>
                  <a:latin typeface="TT Drugs"/>
                  <a:ea typeface="TT Drugs"/>
                  <a:cs typeface="TT Drugs"/>
                  <a:sym typeface="TT Drugs"/>
                </a:rPr>
                <a:t>Narzędzie do testowania czasu ładowania strony na różnych urządzeniach i w różnych warunkach sieciowych. Możesz przetestować, jak strona działa w różnych lokalizacjach i na różnych prędkościach łącza.</a:t>
              </a:r>
            </a:p>
            <a:p>
              <a:pPr algn="l" marL="478932" indent="-239466" lvl="1">
                <a:lnSpc>
                  <a:spcPts val="2883"/>
                </a:lnSpc>
                <a:buFont typeface="Arial"/>
                <a:buChar char="•"/>
              </a:pPr>
              <a:r>
                <a:rPr lang="en-US" sz="2218">
                  <a:solidFill>
                    <a:srgbClr val="000000"/>
                  </a:solidFill>
                  <a:latin typeface="TT Drugs"/>
                  <a:ea typeface="TT Drugs"/>
                  <a:cs typeface="TT Drugs"/>
                  <a:sym typeface="TT Drugs"/>
                </a:rPr>
                <a:t>Przykład: Można symulować ładowanie strony w warunkach wolnego łącza i sprawdzić, jak optymalizacje poprawiają jej wydajność.</a:t>
              </a:r>
            </a:p>
            <a:p>
              <a:pPr algn="l">
                <a:lnSpc>
                  <a:spcPts val="2883"/>
                </a:lnSpc>
              </a:pP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-47625"/>
              <a:ext cx="22807166" cy="8329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034"/>
                </a:lnSpc>
              </a:pPr>
              <a:r>
                <a:rPr lang="en-US" sz="3872" b="true">
                  <a:solidFill>
                    <a:srgbClr val="0F2A37"/>
                  </a:solidFill>
                  <a:latin typeface="TT Drugs Bold"/>
                  <a:ea typeface="TT Drugs Bold"/>
                  <a:cs typeface="TT Drugs Bold"/>
                  <a:sym typeface="TT Drugs Bold"/>
                </a:rPr>
                <a:t>WebPageTest:</a:t>
              </a: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509588" y="212124"/>
            <a:ext cx="17259300" cy="636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78"/>
              </a:lnSpc>
              <a:spcBef>
                <a:spcPct val="0"/>
              </a:spcBef>
            </a:pPr>
            <a:r>
              <a:rPr lang="en-US" b="true" sz="3906">
                <a:solidFill>
                  <a:srgbClr val="000000"/>
                </a:solidFill>
                <a:latin typeface="TT Drugs Bold"/>
                <a:ea typeface="TT Drugs Bold"/>
                <a:cs typeface="TT Drugs Bold"/>
                <a:sym typeface="TT Drugs Bold"/>
              </a:rPr>
              <a:t>Google Lighthouse: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663513" y="7283115"/>
            <a:ext cx="17105375" cy="2596092"/>
            <a:chOff x="0" y="0"/>
            <a:chExt cx="22807166" cy="3461456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1044813"/>
              <a:ext cx="22807166" cy="24166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78932" indent="-239466" lvl="1">
                <a:lnSpc>
                  <a:spcPts val="2883"/>
                </a:lnSpc>
                <a:buFont typeface="Arial"/>
                <a:buChar char="•"/>
              </a:pPr>
              <a:r>
                <a:rPr lang="en-US" sz="2218">
                  <a:solidFill>
                    <a:srgbClr val="000000"/>
                  </a:solidFill>
                  <a:latin typeface="TT Drugs"/>
                  <a:ea typeface="TT Drugs"/>
                  <a:cs typeface="TT Drugs"/>
                  <a:sym typeface="TT Drugs"/>
                </a:rPr>
                <a:t>Zestaw narzędzi wbudowanych w Google Chrome, który pozwala na monitorowanie wydajności strony w czasie rzeczywistym.</a:t>
              </a:r>
            </a:p>
            <a:p>
              <a:pPr algn="l" marL="478932" indent="-239466" lvl="1">
                <a:lnSpc>
                  <a:spcPts val="2883"/>
                </a:lnSpc>
                <a:buFont typeface="Arial"/>
                <a:buChar char="•"/>
              </a:pPr>
              <a:r>
                <a:rPr lang="en-US" sz="2218">
                  <a:solidFill>
                    <a:srgbClr val="000000"/>
                  </a:solidFill>
                  <a:latin typeface="TT Drugs"/>
                  <a:ea typeface="TT Drugs"/>
                  <a:cs typeface="TT Drugs"/>
                  <a:sym typeface="TT Drugs"/>
                </a:rPr>
                <a:t>Przykład: Można sprawdzić, które zasoby strony blokują renderowanie i jak długo trwa ładowanie poszczególnych elementów (obrazy, skrypty, czcionki).</a:t>
              </a:r>
            </a:p>
            <a:p>
              <a:pPr algn="l">
                <a:lnSpc>
                  <a:spcPts val="2883"/>
                </a:lnSpc>
              </a:pP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-47625"/>
              <a:ext cx="22807166" cy="8329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034"/>
                </a:lnSpc>
              </a:pPr>
              <a:r>
                <a:rPr lang="en-US" sz="3872" b="true">
                  <a:solidFill>
                    <a:srgbClr val="0F2A37"/>
                  </a:solidFill>
                  <a:latin typeface="TT Drugs Bold"/>
                  <a:ea typeface="TT Drugs Bold"/>
                  <a:cs typeface="TT Drugs Bold"/>
                  <a:sym typeface="TT Drugs Bold"/>
                </a:rPr>
                <a:t>Chrome DevTools: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DAGhW_2IIU0</dc:identifier>
  <dcterms:modified xsi:type="dcterms:W3CDTF">2011-08-01T06:04:30Z</dcterms:modified>
  <cp:revision>1</cp:revision>
  <dc:title>Синий Органические Фигуры Мастер-Класс по Лидерству Вебинар Keynote Презентация</dc:title>
</cp:coreProperties>
</file>

<file path=docProps/thumbnail.jpeg>
</file>